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6" r:id="rId3"/>
    <p:sldId id="257" r:id="rId4"/>
    <p:sldId id="258" r:id="rId5"/>
    <p:sldId id="260" r:id="rId6"/>
    <p:sldId id="270" r:id="rId7"/>
    <p:sldId id="272" r:id="rId8"/>
    <p:sldId id="261" r:id="rId9"/>
    <p:sldId id="262" r:id="rId10"/>
    <p:sldId id="267" r:id="rId11"/>
    <p:sldId id="263" r:id="rId12"/>
    <p:sldId id="264" r:id="rId13"/>
    <p:sldId id="269" r:id="rId14"/>
    <p:sldId id="276" r:id="rId15"/>
    <p:sldId id="265" r:id="rId16"/>
    <p:sldId id="271" r:id="rId17"/>
    <p:sldId id="266" r:id="rId18"/>
    <p:sldId id="268" r:id="rId19"/>
    <p:sldId id="275" r:id="rId20"/>
    <p:sldId id="274"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4" d="100"/>
          <a:sy n="84" d="100"/>
        </p:scale>
        <p:origin x="4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3DA580F-27AF-4BD1-9F62-8D912C86B5ED}" type="datetimeFigureOut">
              <a:rPr lang="en-GB" smtClean="0"/>
              <a:t>07/05/2021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285428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DA580F-27AF-4BD1-9F62-8D912C86B5ED}" type="datetimeFigureOut">
              <a:rPr lang="en-GB" smtClean="0"/>
              <a:t>07/05/2021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212523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DA580F-27AF-4BD1-9F62-8D912C86B5ED}" type="datetimeFigureOut">
              <a:rPr lang="en-GB" smtClean="0"/>
              <a:t>07/05/2021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391461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DA580F-27AF-4BD1-9F62-8D912C86B5ED}" type="datetimeFigureOut">
              <a:rPr lang="en-GB" smtClean="0"/>
              <a:t>07/05/2021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341616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DA580F-27AF-4BD1-9F62-8D912C86B5ED}" type="datetimeFigureOut">
              <a:rPr lang="en-GB" smtClean="0"/>
              <a:t>07/05/2021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225390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3DA580F-27AF-4BD1-9F62-8D912C86B5ED}" type="datetimeFigureOut">
              <a:rPr lang="en-GB" smtClean="0"/>
              <a:t>07/05/2021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133014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3DA580F-27AF-4BD1-9F62-8D912C86B5ED}" type="datetimeFigureOut">
              <a:rPr lang="en-GB" smtClean="0"/>
              <a:t>07/05/2021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35816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3DA580F-27AF-4BD1-9F62-8D912C86B5ED}" type="datetimeFigureOut">
              <a:rPr lang="en-GB" smtClean="0"/>
              <a:t>07/05/2021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1848828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A580F-27AF-4BD1-9F62-8D912C86B5ED}" type="datetimeFigureOut">
              <a:rPr lang="en-GB" smtClean="0"/>
              <a:t>07/05/2021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300928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DA580F-27AF-4BD1-9F62-8D912C86B5ED}" type="datetimeFigureOut">
              <a:rPr lang="en-GB" smtClean="0"/>
              <a:t>07/05/2021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419706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3DA580F-27AF-4BD1-9F62-8D912C86B5ED}" type="datetimeFigureOut">
              <a:rPr lang="en-GB" smtClean="0"/>
              <a:t>07/05/2021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DC5DC-2F82-45B6-B925-3DDCA39CAD07}" type="slidenum">
              <a:rPr lang="en-GB" smtClean="0"/>
              <a:t>‹#›</a:t>
            </a:fld>
            <a:endParaRPr lang="en-GB"/>
          </a:p>
        </p:txBody>
      </p:sp>
    </p:spTree>
    <p:extLst>
      <p:ext uri="{BB962C8B-B14F-4D97-AF65-F5344CB8AC3E}">
        <p14:creationId xmlns:p14="http://schemas.microsoft.com/office/powerpoint/2010/main" val="138545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A580F-27AF-4BD1-9F62-8D912C86B5ED}" type="datetimeFigureOut">
              <a:rPr lang="en-GB" smtClean="0"/>
              <a:t>07/05/2021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DC5DC-2F82-45B6-B925-3DDCA39CAD07}" type="slidenum">
              <a:rPr lang="en-GB" smtClean="0"/>
              <a:t>‹#›</a:t>
            </a:fld>
            <a:endParaRPr lang="en-GB"/>
          </a:p>
        </p:txBody>
      </p:sp>
    </p:spTree>
    <p:extLst>
      <p:ext uri="{BB962C8B-B14F-4D97-AF65-F5344CB8AC3E}">
        <p14:creationId xmlns:p14="http://schemas.microsoft.com/office/powerpoint/2010/main" val="18386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380" y="744369"/>
            <a:ext cx="5684876" cy="4263657"/>
          </a:xfrm>
          <a:prstGeom prst="rect">
            <a:avLst/>
          </a:prstGeom>
        </p:spPr>
      </p:pic>
      <p:sp>
        <p:nvSpPr>
          <p:cNvPr id="4" name="Rectangle 3"/>
          <p:cNvSpPr/>
          <p:nvPr/>
        </p:nvSpPr>
        <p:spPr>
          <a:xfrm>
            <a:off x="3094019" y="5542620"/>
            <a:ext cx="5687238" cy="584775"/>
          </a:xfrm>
          <a:prstGeom prst="rect">
            <a:avLst/>
          </a:prstGeom>
          <a:gradFill>
            <a:gsLst>
              <a:gs pos="0">
                <a:schemeClr val="accent1"/>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GB" sz="1600" dirty="0" smtClean="0"/>
              <a:t>Online resources: </a:t>
            </a:r>
          </a:p>
          <a:p>
            <a:pPr algn="ctr"/>
            <a:r>
              <a:rPr lang="en-GB" sz="1600" dirty="0" smtClean="0"/>
              <a:t>animated story + key rocky themes</a:t>
            </a:r>
            <a:endParaRPr lang="en-GB" sz="1600" dirty="0"/>
          </a:p>
        </p:txBody>
      </p:sp>
      <p:sp>
        <p:nvSpPr>
          <p:cNvPr id="5" name="Rectangle 4"/>
          <p:cNvSpPr/>
          <p:nvPr/>
        </p:nvSpPr>
        <p:spPr>
          <a:xfrm>
            <a:off x="3094019" y="5008026"/>
            <a:ext cx="5689599" cy="584775"/>
          </a:xfrm>
          <a:prstGeom prst="rect">
            <a:avLst/>
          </a:prstGeom>
          <a:gradFill>
            <a:gsLst>
              <a:gs pos="0">
                <a:schemeClr val="accent1"/>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GB" sz="1600" dirty="0"/>
              <a:t>Info boards/leaflets </a:t>
            </a:r>
            <a:endParaRPr lang="en-GB" sz="1600" dirty="0" smtClean="0"/>
          </a:p>
          <a:p>
            <a:pPr algn="ctr"/>
            <a:r>
              <a:rPr lang="en-GB" sz="1600" dirty="0" smtClean="0"/>
              <a:t>at Gateways/Heritage Centres</a:t>
            </a:r>
            <a:endParaRPr lang="en-GB" sz="1600" dirty="0"/>
          </a:p>
        </p:txBody>
      </p:sp>
      <p:sp>
        <p:nvSpPr>
          <p:cNvPr id="6" name="Rectangle 5"/>
          <p:cNvSpPr/>
          <p:nvPr/>
        </p:nvSpPr>
        <p:spPr>
          <a:xfrm>
            <a:off x="3091657" y="6127395"/>
            <a:ext cx="5689599" cy="584775"/>
          </a:xfrm>
          <a:prstGeom prst="rect">
            <a:avLst/>
          </a:prstGeom>
          <a:gradFill>
            <a:gsLst>
              <a:gs pos="0">
                <a:schemeClr val="accent1"/>
              </a:gs>
              <a:gs pos="48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en-GB" sz="1600" dirty="0" smtClean="0"/>
              <a:t>Events/</a:t>
            </a:r>
          </a:p>
          <a:p>
            <a:pPr algn="ctr"/>
            <a:r>
              <a:rPr lang="en-GB" sz="1600" dirty="0" smtClean="0"/>
              <a:t>Guided </a:t>
            </a:r>
            <a:r>
              <a:rPr lang="en-GB" sz="1600" dirty="0"/>
              <a:t>walks</a:t>
            </a:r>
          </a:p>
        </p:txBody>
      </p:sp>
      <p:sp>
        <p:nvSpPr>
          <p:cNvPr id="9" name="TextBox 8"/>
          <p:cNvSpPr txBox="1"/>
          <p:nvPr/>
        </p:nvSpPr>
        <p:spPr>
          <a:xfrm>
            <a:off x="3573547" y="251927"/>
            <a:ext cx="4541051" cy="984885"/>
          </a:xfrm>
          <a:prstGeom prst="rect">
            <a:avLst/>
          </a:prstGeom>
          <a:noFill/>
        </p:spPr>
        <p:txBody>
          <a:bodyPr wrap="none" rtlCol="0">
            <a:spAutoFit/>
          </a:bodyPr>
          <a:lstStyle/>
          <a:p>
            <a:pPr algn="ctr"/>
            <a:r>
              <a:rPr lang="en-GB" dirty="0" smtClean="0"/>
              <a:t>SEASCAPES</a:t>
            </a:r>
          </a:p>
          <a:p>
            <a:pPr algn="ctr"/>
            <a:r>
              <a:rPr lang="en-GB" sz="4000" i="1" dirty="0" smtClean="0"/>
              <a:t>READING THE ROCKS</a:t>
            </a:r>
            <a:endParaRPr lang="en-GB" sz="4000" i="1" dirty="0"/>
          </a:p>
        </p:txBody>
      </p:sp>
      <p:sp>
        <p:nvSpPr>
          <p:cNvPr id="13" name="Rectangle 12"/>
          <p:cNvSpPr/>
          <p:nvPr/>
        </p:nvSpPr>
        <p:spPr>
          <a:xfrm>
            <a:off x="7405510" y="1329144"/>
            <a:ext cx="6096000" cy="400110"/>
          </a:xfrm>
          <a:prstGeom prst="rect">
            <a:avLst/>
          </a:prstGeom>
        </p:spPr>
        <p:txBody>
          <a:bodyPr>
            <a:spAutoFit/>
          </a:bodyPr>
          <a:lstStyle/>
          <a:p>
            <a:r>
              <a:rPr lang="en-GB" sz="1000" i="1" dirty="0"/>
              <a:t>David Roberts</a:t>
            </a:r>
          </a:p>
          <a:p>
            <a:r>
              <a:rPr lang="en-GB" sz="1000" i="1" dirty="0"/>
              <a:t>Durham University</a:t>
            </a:r>
          </a:p>
        </p:txBody>
      </p:sp>
    </p:spTree>
    <p:extLst>
      <p:ext uri="{BB962C8B-B14F-4D97-AF65-F5344CB8AC3E}">
        <p14:creationId xmlns:p14="http://schemas.microsoft.com/office/powerpoint/2010/main" val="1658494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506" y="248894"/>
            <a:ext cx="3213765" cy="2308324"/>
          </a:xfrm>
          <a:prstGeom prst="rect">
            <a:avLst/>
          </a:prstGeom>
          <a:noFill/>
        </p:spPr>
        <p:txBody>
          <a:bodyPr wrap="none" rtlCol="0">
            <a:spAutoFit/>
          </a:bodyPr>
          <a:lstStyle/>
          <a:p>
            <a:r>
              <a:rPr lang="en-GB" dirty="0" smtClean="0"/>
              <a:t>3. The Ice Age</a:t>
            </a:r>
          </a:p>
          <a:p>
            <a:pPr marL="1257300" lvl="2" indent="-342900">
              <a:buFont typeface="Arial" panose="020B0604020202020204" pitchFamily="34" charset="0"/>
              <a:buChar char="•"/>
            </a:pPr>
            <a:r>
              <a:rPr lang="en-GB" dirty="0" smtClean="0"/>
              <a:t>The Last Ice sheets</a:t>
            </a:r>
          </a:p>
          <a:p>
            <a:pPr marL="342900" indent="-342900">
              <a:buFont typeface="+mj-lt"/>
              <a:buAutoNum type="arabicPeriod"/>
            </a:pPr>
            <a:endParaRPr lang="en-GB" dirty="0" smtClean="0"/>
          </a:p>
          <a:p>
            <a:pPr marL="1257300" lvl="2" indent="-342900">
              <a:buFont typeface="Arial" panose="020B0604020202020204" pitchFamily="34" charset="0"/>
              <a:buChar char="•"/>
            </a:pPr>
            <a:endParaRPr lang="en-GB" dirty="0"/>
          </a:p>
          <a:p>
            <a:pPr marL="342900" indent="-342900">
              <a:buFont typeface="+mj-lt"/>
              <a:buAutoNum type="arabicPeriod"/>
            </a:pPr>
            <a:endParaRPr lang="en-GB" dirty="0" smtClean="0"/>
          </a:p>
          <a:p>
            <a:pPr marL="742950" lvl="3" indent="-285750">
              <a:buFont typeface="Arial" panose="020B0604020202020204" pitchFamily="34" charset="0"/>
              <a:buChar char="•"/>
            </a:pPr>
            <a:endParaRPr lang="en-GB" dirty="0" smtClean="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p:txBody>
      </p:sp>
      <p:pic>
        <p:nvPicPr>
          <p:cNvPr id="5" name="Picture 4"/>
          <p:cNvPicPr>
            <a:picLocks noChangeAspect="1"/>
          </p:cNvPicPr>
          <p:nvPr/>
        </p:nvPicPr>
        <p:blipFill>
          <a:blip r:embed="rId2"/>
          <a:stretch>
            <a:fillRect/>
          </a:stretch>
        </p:blipFill>
        <p:spPr>
          <a:xfrm>
            <a:off x="708389" y="894947"/>
            <a:ext cx="4124868" cy="5757100"/>
          </a:xfrm>
          <a:prstGeom prst="rect">
            <a:avLst/>
          </a:prstGeom>
        </p:spPr>
      </p:pic>
      <p:pic>
        <p:nvPicPr>
          <p:cNvPr id="7" name="Picture 6"/>
          <p:cNvPicPr>
            <a:picLocks noChangeAspect="1"/>
          </p:cNvPicPr>
          <p:nvPr/>
        </p:nvPicPr>
        <p:blipFill>
          <a:blip r:embed="rId3"/>
          <a:stretch>
            <a:fillRect/>
          </a:stretch>
        </p:blipFill>
        <p:spPr>
          <a:xfrm>
            <a:off x="7389845" y="836646"/>
            <a:ext cx="4590662" cy="5873701"/>
          </a:xfrm>
          <a:prstGeom prst="rect">
            <a:avLst/>
          </a:prstGeom>
        </p:spPr>
      </p:pic>
      <p:sp>
        <p:nvSpPr>
          <p:cNvPr id="8" name="TextBox 7"/>
          <p:cNvSpPr txBox="1"/>
          <p:nvPr/>
        </p:nvSpPr>
        <p:spPr>
          <a:xfrm>
            <a:off x="4833257" y="1026366"/>
            <a:ext cx="2556588" cy="4801314"/>
          </a:xfrm>
          <a:prstGeom prst="rect">
            <a:avLst/>
          </a:prstGeom>
          <a:noFill/>
        </p:spPr>
        <p:txBody>
          <a:bodyPr wrap="square" rtlCol="0">
            <a:spAutoFit/>
          </a:bodyPr>
          <a:lstStyle/>
          <a:p>
            <a:r>
              <a:rPr lang="en-GB" dirty="0" smtClean="0"/>
              <a:t>The Last Ice Age</a:t>
            </a:r>
            <a:endParaRPr lang="en-GB" sz="1200" dirty="0" smtClean="0"/>
          </a:p>
          <a:p>
            <a:endParaRPr lang="en-GB" sz="1200" dirty="0"/>
          </a:p>
          <a:p>
            <a:pPr marL="171450" indent="-171450">
              <a:buFont typeface="Arial" panose="020B0604020202020204" pitchFamily="34" charset="0"/>
              <a:buChar char="•"/>
            </a:pPr>
            <a:r>
              <a:rPr lang="en-GB" sz="1200" dirty="0" smtClean="0"/>
              <a:t>26,000 to 11,500 </a:t>
            </a:r>
            <a:r>
              <a:rPr lang="en-GB" sz="1200" dirty="0" err="1" smtClean="0"/>
              <a:t>yrs</a:t>
            </a:r>
            <a:r>
              <a:rPr lang="en-GB" sz="1200" dirty="0" smtClean="0"/>
              <a:t> ago in the UK</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Ice in County Durham and offshore  was fed initially by an ice  stream flowing  through the Tyne Gap and later by ice flowing south down the coast fed by the Tweed and Firth </a:t>
            </a:r>
            <a:r>
              <a:rPr lang="en-GB" sz="1200" dirty="0"/>
              <a:t>o</a:t>
            </a:r>
            <a:r>
              <a:rPr lang="en-GB" sz="1200" dirty="0" smtClean="0"/>
              <a:t>f Forth Ice Streams.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Ice left County Durham between 19, 600 and 17,000 </a:t>
            </a:r>
            <a:r>
              <a:rPr lang="en-GB" sz="1200" dirty="0" err="1" smtClean="0"/>
              <a:t>yrs</a:t>
            </a:r>
            <a:r>
              <a:rPr lang="en-GB" sz="1200" dirty="0" smtClean="0"/>
              <a:t> ago. </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Along the coast as ice receded north it was fringed by rivers and  large lakes as water became trapped between the ice and the high ground.</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These lakes, such as Glacial lake Wear and Tees, probably cut the Durham Denes as they over-spilled when the ice dams along the coast broke.</a:t>
            </a:r>
            <a:endParaRPr lang="en-GB" sz="1200" dirty="0"/>
          </a:p>
        </p:txBody>
      </p:sp>
      <p:sp>
        <p:nvSpPr>
          <p:cNvPr id="9" name="TextBox 8"/>
          <p:cNvSpPr txBox="1"/>
          <p:nvPr/>
        </p:nvSpPr>
        <p:spPr>
          <a:xfrm>
            <a:off x="2770823" y="6321606"/>
            <a:ext cx="1143262" cy="246221"/>
          </a:xfrm>
          <a:prstGeom prst="rect">
            <a:avLst/>
          </a:prstGeom>
          <a:noFill/>
        </p:spPr>
        <p:txBody>
          <a:bodyPr wrap="none" rtlCol="0">
            <a:spAutoFit/>
          </a:bodyPr>
          <a:lstStyle/>
          <a:p>
            <a:r>
              <a:rPr lang="en-GB" sz="1000" dirty="0" smtClean="0"/>
              <a:t>Patton et al., 2017</a:t>
            </a:r>
            <a:endParaRPr lang="en-GB" sz="1000" dirty="0"/>
          </a:p>
        </p:txBody>
      </p:sp>
      <p:sp>
        <p:nvSpPr>
          <p:cNvPr id="10" name="TextBox 9"/>
          <p:cNvSpPr txBox="1"/>
          <p:nvPr/>
        </p:nvSpPr>
        <p:spPr>
          <a:xfrm>
            <a:off x="7765811" y="6321607"/>
            <a:ext cx="1229824" cy="246221"/>
          </a:xfrm>
          <a:prstGeom prst="rect">
            <a:avLst/>
          </a:prstGeom>
          <a:noFill/>
        </p:spPr>
        <p:txBody>
          <a:bodyPr wrap="none" rtlCol="0">
            <a:spAutoFit/>
          </a:bodyPr>
          <a:lstStyle/>
          <a:p>
            <a:r>
              <a:rPr lang="en-GB" sz="1000" dirty="0" smtClean="0"/>
              <a:t>Roberts  et al., 2018</a:t>
            </a:r>
            <a:endParaRPr lang="en-GB" sz="1000" dirty="0"/>
          </a:p>
        </p:txBody>
      </p:sp>
      <p:sp>
        <p:nvSpPr>
          <p:cNvPr id="12" name="TextBox 11"/>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1043882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453" y="318901"/>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smtClean="0"/>
              <a:t>Ice stream Footprints – The Tyne Gap ice stream imprint</a:t>
            </a:r>
          </a:p>
        </p:txBody>
      </p:sp>
      <p:pic>
        <p:nvPicPr>
          <p:cNvPr id="5" name="Picture 4"/>
          <p:cNvPicPr>
            <a:picLocks noChangeAspect="1"/>
          </p:cNvPicPr>
          <p:nvPr/>
        </p:nvPicPr>
        <p:blipFill rotWithShape="1">
          <a:blip r:embed="rId2"/>
          <a:srcRect l="47914" t="4297" r="1484" b="9697"/>
          <a:stretch/>
        </p:blipFill>
        <p:spPr>
          <a:xfrm>
            <a:off x="1343606" y="914210"/>
            <a:ext cx="9657185" cy="5523910"/>
          </a:xfrm>
          <a:prstGeom prst="rect">
            <a:avLst/>
          </a:prstGeom>
        </p:spPr>
      </p:pic>
      <p:sp>
        <p:nvSpPr>
          <p:cNvPr id="6" name="TextBox 5"/>
          <p:cNvSpPr txBox="1"/>
          <p:nvPr/>
        </p:nvSpPr>
        <p:spPr>
          <a:xfrm>
            <a:off x="1445649" y="6105604"/>
            <a:ext cx="2560894" cy="276999"/>
          </a:xfrm>
          <a:prstGeom prst="rect">
            <a:avLst/>
          </a:prstGeom>
          <a:noFill/>
        </p:spPr>
        <p:txBody>
          <a:bodyPr wrap="none" rtlCol="0">
            <a:spAutoFit/>
          </a:bodyPr>
          <a:lstStyle/>
          <a:p>
            <a:r>
              <a:rPr lang="en-GB" sz="1200" b="1" i="1" dirty="0" smtClean="0">
                <a:solidFill>
                  <a:schemeClr val="bg1"/>
                </a:solidFill>
              </a:rPr>
              <a:t>©David Roberts/Stephen Livingstone</a:t>
            </a:r>
            <a:endParaRPr lang="en-GB" sz="1200" b="1" i="1" dirty="0">
              <a:solidFill>
                <a:schemeClr val="bg1"/>
              </a:solidFill>
            </a:endParaRPr>
          </a:p>
        </p:txBody>
      </p:sp>
      <p:sp>
        <p:nvSpPr>
          <p:cNvPr id="8" name="TextBox 7"/>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pic>
        <p:nvPicPr>
          <p:cNvPr id="2" name="Picture 1"/>
          <p:cNvPicPr>
            <a:picLocks noChangeAspect="1"/>
          </p:cNvPicPr>
          <p:nvPr/>
        </p:nvPicPr>
        <p:blipFill>
          <a:blip r:embed="rId3"/>
          <a:stretch>
            <a:fillRect/>
          </a:stretch>
        </p:blipFill>
        <p:spPr>
          <a:xfrm rot="18614212">
            <a:off x="2217295" y="2564880"/>
            <a:ext cx="1548518" cy="1798476"/>
          </a:xfrm>
          <a:prstGeom prst="rect">
            <a:avLst/>
          </a:prstGeom>
        </p:spPr>
      </p:pic>
    </p:spTree>
    <p:extLst>
      <p:ext uri="{BB962C8B-B14F-4D97-AF65-F5344CB8AC3E}">
        <p14:creationId xmlns:p14="http://schemas.microsoft.com/office/powerpoint/2010/main" val="175691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939" t="4796" r="3501" b="10036"/>
          <a:stretch/>
        </p:blipFill>
        <p:spPr>
          <a:xfrm>
            <a:off x="1026368" y="671697"/>
            <a:ext cx="9675844" cy="5956479"/>
          </a:xfrm>
          <a:prstGeom prst="rect">
            <a:avLst/>
          </a:prstGeom>
        </p:spPr>
      </p:pic>
      <p:sp>
        <p:nvSpPr>
          <p:cNvPr id="3" name="TextBox 2"/>
          <p:cNvSpPr txBox="1"/>
          <p:nvPr/>
        </p:nvSpPr>
        <p:spPr>
          <a:xfrm>
            <a:off x="1200634" y="6351177"/>
            <a:ext cx="2560894" cy="276999"/>
          </a:xfrm>
          <a:prstGeom prst="rect">
            <a:avLst/>
          </a:prstGeom>
          <a:noFill/>
        </p:spPr>
        <p:txBody>
          <a:bodyPr wrap="none" rtlCol="0">
            <a:spAutoFit/>
          </a:bodyPr>
          <a:lstStyle/>
          <a:p>
            <a:r>
              <a:rPr lang="en-GB" sz="1200" b="1" i="1" dirty="0" smtClean="0">
                <a:solidFill>
                  <a:schemeClr val="bg1"/>
                </a:solidFill>
              </a:rPr>
              <a:t>©David Roberts/Stephen Livingstone</a:t>
            </a:r>
            <a:endParaRPr lang="en-GB" sz="1200" b="1" i="1" dirty="0">
              <a:solidFill>
                <a:schemeClr val="bg1"/>
              </a:solidFill>
            </a:endParaRPr>
          </a:p>
        </p:txBody>
      </p:sp>
      <p:sp>
        <p:nvSpPr>
          <p:cNvPr id="4" name="Rectangle 3"/>
          <p:cNvSpPr/>
          <p:nvPr/>
        </p:nvSpPr>
        <p:spPr>
          <a:xfrm>
            <a:off x="351453" y="25366"/>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smtClean="0"/>
              <a:t>Ice stream Footprints – The Tweed ice stream imprint</a:t>
            </a:r>
          </a:p>
        </p:txBody>
      </p:sp>
      <p:sp>
        <p:nvSpPr>
          <p:cNvPr id="5" name="TextBox 4"/>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pic>
        <p:nvPicPr>
          <p:cNvPr id="6" name="Picture 5"/>
          <p:cNvPicPr>
            <a:picLocks noChangeAspect="1"/>
          </p:cNvPicPr>
          <p:nvPr/>
        </p:nvPicPr>
        <p:blipFill>
          <a:blip r:embed="rId3"/>
          <a:stretch>
            <a:fillRect/>
          </a:stretch>
        </p:blipFill>
        <p:spPr>
          <a:xfrm rot="16200000">
            <a:off x="2465652" y="4155362"/>
            <a:ext cx="1548518" cy="1798476"/>
          </a:xfrm>
          <a:prstGeom prst="rect">
            <a:avLst/>
          </a:prstGeom>
        </p:spPr>
      </p:pic>
      <p:pic>
        <p:nvPicPr>
          <p:cNvPr id="7" name="Picture 6"/>
          <p:cNvPicPr>
            <a:picLocks noChangeAspect="1"/>
          </p:cNvPicPr>
          <p:nvPr/>
        </p:nvPicPr>
        <p:blipFill>
          <a:blip r:embed="rId3"/>
          <a:stretch>
            <a:fillRect/>
          </a:stretch>
        </p:blipFill>
        <p:spPr>
          <a:xfrm rot="20795590">
            <a:off x="8149607" y="1169452"/>
            <a:ext cx="1548518" cy="1798476"/>
          </a:xfrm>
          <a:prstGeom prst="rect">
            <a:avLst/>
          </a:prstGeom>
        </p:spPr>
      </p:pic>
    </p:spTree>
    <p:extLst>
      <p:ext uri="{BB962C8B-B14F-4D97-AF65-F5344CB8AC3E}">
        <p14:creationId xmlns:p14="http://schemas.microsoft.com/office/powerpoint/2010/main" val="18037522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74045" y="25366"/>
            <a:ext cx="9858086" cy="4107536"/>
          </a:xfrm>
          <a:prstGeom prst="rect">
            <a:avLst/>
          </a:prstGeom>
        </p:spPr>
      </p:pic>
      <p:pic>
        <p:nvPicPr>
          <p:cNvPr id="9" name="Picture 8"/>
          <p:cNvPicPr>
            <a:picLocks noChangeAspect="1"/>
          </p:cNvPicPr>
          <p:nvPr/>
        </p:nvPicPr>
        <p:blipFill>
          <a:blip r:embed="rId3"/>
          <a:stretch>
            <a:fillRect/>
          </a:stretch>
        </p:blipFill>
        <p:spPr>
          <a:xfrm>
            <a:off x="674045" y="3797543"/>
            <a:ext cx="9858086" cy="3060457"/>
          </a:xfrm>
          <a:prstGeom prst="rect">
            <a:avLst/>
          </a:prstGeom>
        </p:spPr>
      </p:pic>
      <p:sp>
        <p:nvSpPr>
          <p:cNvPr id="3" name="TextBox 2"/>
          <p:cNvSpPr txBox="1"/>
          <p:nvPr/>
        </p:nvSpPr>
        <p:spPr>
          <a:xfrm>
            <a:off x="9269852" y="6504005"/>
            <a:ext cx="1178592" cy="276999"/>
          </a:xfrm>
          <a:prstGeom prst="rect">
            <a:avLst/>
          </a:prstGeom>
          <a:noFill/>
        </p:spPr>
        <p:txBody>
          <a:bodyPr wrap="none" rtlCol="0">
            <a:spAutoFit/>
          </a:bodyPr>
          <a:lstStyle/>
          <a:p>
            <a:r>
              <a:rPr lang="en-GB" sz="1200" i="1" dirty="0" smtClean="0"/>
              <a:t>©David Roberts</a:t>
            </a:r>
            <a:endParaRPr lang="en-GB" sz="1200" i="1" dirty="0"/>
          </a:p>
        </p:txBody>
      </p:sp>
      <p:sp>
        <p:nvSpPr>
          <p:cNvPr id="4" name="Rectangle 3"/>
          <p:cNvSpPr/>
          <p:nvPr/>
        </p:nvSpPr>
        <p:spPr>
          <a:xfrm>
            <a:off x="791719" y="138254"/>
            <a:ext cx="11022563" cy="646331"/>
          </a:xfrm>
          <a:prstGeom prst="rect">
            <a:avLst/>
          </a:prstGeom>
        </p:spPr>
        <p:txBody>
          <a:bodyPr wrap="square">
            <a:spAutoFit/>
          </a:bodyPr>
          <a:lstStyle/>
          <a:p>
            <a:r>
              <a:rPr lang="en-GB" dirty="0" smtClean="0"/>
              <a:t>3. The Ice Age</a:t>
            </a:r>
          </a:p>
          <a:p>
            <a:pPr marL="285750" indent="-285750">
              <a:buFont typeface="Arial" panose="020B0604020202020204" pitchFamily="34" charset="0"/>
              <a:buChar char="•"/>
            </a:pPr>
            <a:r>
              <a:rPr lang="en-GB" dirty="0" smtClean="0"/>
              <a:t>Ice stream Footprints – All along the coast we see the sediments left by the ice streams</a:t>
            </a:r>
          </a:p>
        </p:txBody>
      </p:sp>
      <p:sp>
        <p:nvSpPr>
          <p:cNvPr id="11" name="TextBox 10"/>
          <p:cNvSpPr txBox="1"/>
          <p:nvPr/>
        </p:nvSpPr>
        <p:spPr>
          <a:xfrm>
            <a:off x="8557873" y="3140589"/>
            <a:ext cx="1974258" cy="923330"/>
          </a:xfrm>
          <a:prstGeom prst="rect">
            <a:avLst/>
          </a:prstGeom>
          <a:noFill/>
        </p:spPr>
        <p:txBody>
          <a:bodyPr wrap="none" rtlCol="0">
            <a:spAutoFit/>
          </a:bodyPr>
          <a:lstStyle/>
          <a:p>
            <a:pPr algn="ctr"/>
            <a:r>
              <a:rPr lang="en-GB" dirty="0" smtClean="0"/>
              <a:t>25,000yrs BP</a:t>
            </a:r>
          </a:p>
          <a:p>
            <a:pPr algn="ctr"/>
            <a:r>
              <a:rPr lang="en-GB" dirty="0" smtClean="0"/>
              <a:t>The </a:t>
            </a:r>
            <a:r>
              <a:rPr lang="en-GB" dirty="0"/>
              <a:t>Durham Coast </a:t>
            </a:r>
            <a:endParaRPr lang="en-GB" dirty="0" smtClean="0"/>
          </a:p>
          <a:p>
            <a:pPr algn="ctr"/>
            <a:r>
              <a:rPr lang="en-GB" dirty="0" smtClean="0"/>
              <a:t>Today</a:t>
            </a:r>
            <a:endParaRPr lang="en-GB" dirty="0"/>
          </a:p>
        </p:txBody>
      </p:sp>
      <p:sp>
        <p:nvSpPr>
          <p:cNvPr id="15" name="Down Arrow 14"/>
          <p:cNvSpPr/>
          <p:nvPr/>
        </p:nvSpPr>
        <p:spPr>
          <a:xfrm>
            <a:off x="8669867" y="3775661"/>
            <a:ext cx="191911" cy="2494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15"/>
          <p:cNvSpPr/>
          <p:nvPr/>
        </p:nvSpPr>
        <p:spPr>
          <a:xfrm rot="10800000">
            <a:off x="8658578" y="3177470"/>
            <a:ext cx="203200" cy="280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615400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964266" y="3668574"/>
            <a:ext cx="8977720" cy="2957791"/>
            <a:chOff x="5313220" y="3877505"/>
            <a:chExt cx="7046869" cy="2314271"/>
          </a:xfrm>
        </p:grpSpPr>
        <p:pic>
          <p:nvPicPr>
            <p:cNvPr id="16" name="Picture 15"/>
            <p:cNvPicPr>
              <a:picLocks noChangeAspect="1"/>
            </p:cNvPicPr>
            <p:nvPr/>
          </p:nvPicPr>
          <p:blipFill>
            <a:blip r:embed="rId2"/>
            <a:stretch>
              <a:fillRect/>
            </a:stretch>
          </p:blipFill>
          <p:spPr>
            <a:xfrm>
              <a:off x="8351789" y="3877505"/>
              <a:ext cx="4008300" cy="2292907"/>
            </a:xfrm>
            <a:prstGeom prst="rect">
              <a:avLst/>
            </a:prstGeom>
          </p:spPr>
        </p:pic>
        <p:pic>
          <p:nvPicPr>
            <p:cNvPr id="24" name="Picture 23"/>
            <p:cNvPicPr>
              <a:picLocks noChangeAspect="1"/>
            </p:cNvPicPr>
            <p:nvPr/>
          </p:nvPicPr>
          <p:blipFill>
            <a:blip r:embed="rId3"/>
            <a:stretch>
              <a:fillRect/>
            </a:stretch>
          </p:blipFill>
          <p:spPr>
            <a:xfrm>
              <a:off x="5313220" y="3923908"/>
              <a:ext cx="2948848" cy="2267868"/>
            </a:xfrm>
            <a:prstGeom prst="rect">
              <a:avLst/>
            </a:prstGeom>
          </p:spPr>
        </p:pic>
      </p:grpSp>
      <p:pic>
        <p:nvPicPr>
          <p:cNvPr id="11" name="Picture 10"/>
          <p:cNvPicPr>
            <a:picLocks noChangeAspect="1"/>
          </p:cNvPicPr>
          <p:nvPr/>
        </p:nvPicPr>
        <p:blipFill>
          <a:blip r:embed="rId4"/>
          <a:stretch>
            <a:fillRect/>
          </a:stretch>
        </p:blipFill>
        <p:spPr>
          <a:xfrm>
            <a:off x="1826312" y="382452"/>
            <a:ext cx="9115674" cy="3725383"/>
          </a:xfrm>
          <a:prstGeom prst="rect">
            <a:avLst/>
          </a:prstGeom>
        </p:spPr>
      </p:pic>
      <p:sp>
        <p:nvSpPr>
          <p:cNvPr id="4" name="Rectangle 3"/>
          <p:cNvSpPr/>
          <p:nvPr/>
        </p:nvSpPr>
        <p:spPr>
          <a:xfrm>
            <a:off x="351452" y="25366"/>
            <a:ext cx="11022563" cy="1200329"/>
          </a:xfrm>
          <a:prstGeom prst="rect">
            <a:avLst/>
          </a:prstGeom>
        </p:spPr>
        <p:txBody>
          <a:bodyPr wrap="square">
            <a:spAutoFit/>
          </a:bodyPr>
          <a:lstStyle/>
          <a:p>
            <a:r>
              <a:rPr lang="en-GB" dirty="0" smtClean="0"/>
              <a:t>3. The Ice Age</a:t>
            </a:r>
          </a:p>
          <a:p>
            <a:pPr marL="285750" indent="-285750">
              <a:buFont typeface="Arial" panose="020B0604020202020204" pitchFamily="34" charset="0"/>
              <a:buChar char="•"/>
            </a:pPr>
            <a:r>
              <a:rPr lang="en-GB" dirty="0" smtClean="0"/>
              <a:t>Ice stream Footprints – All along the coast we see the sediments left by the ice streams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smtClean="0"/>
              <a:t>Multiple sites of ice sheet history</a:t>
            </a:r>
          </a:p>
          <a:p>
            <a:pPr marL="742950" lvl="1" indent="-285750">
              <a:buFont typeface="Arial" panose="020B0604020202020204" pitchFamily="34" charset="0"/>
              <a:buChar char="•"/>
            </a:pPr>
            <a:r>
              <a:rPr lang="en-GB" sz="1200" dirty="0" smtClean="0"/>
              <a:t>E.g. Whitburn, </a:t>
            </a:r>
            <a:r>
              <a:rPr lang="en-GB" sz="1200" dirty="0" err="1" smtClean="0"/>
              <a:t>Seaham</a:t>
            </a:r>
            <a:r>
              <a:rPr lang="en-GB" sz="1200" dirty="0" smtClean="0"/>
              <a:t>, Warren House Gill</a:t>
            </a:r>
          </a:p>
        </p:txBody>
      </p:sp>
      <p:sp>
        <p:nvSpPr>
          <p:cNvPr id="18" name="Rectangle 17"/>
          <p:cNvSpPr/>
          <p:nvPr/>
        </p:nvSpPr>
        <p:spPr>
          <a:xfrm>
            <a:off x="2400231" y="6599060"/>
            <a:ext cx="3190489" cy="276999"/>
          </a:xfrm>
          <a:prstGeom prst="rect">
            <a:avLst/>
          </a:prstGeom>
        </p:spPr>
        <p:txBody>
          <a:bodyPr wrap="none">
            <a:spAutoFit/>
          </a:bodyPr>
          <a:lstStyle/>
          <a:p>
            <a:pPr marL="285750" indent="-285750">
              <a:buFont typeface="Arial" panose="020B0604020202020204" pitchFamily="34" charset="0"/>
              <a:buChar char="•"/>
            </a:pPr>
            <a:r>
              <a:rPr lang="en-GB" sz="1200" dirty="0"/>
              <a:t>Bedrock - deformed and crushed by the ice </a:t>
            </a:r>
          </a:p>
        </p:txBody>
      </p:sp>
      <p:sp>
        <p:nvSpPr>
          <p:cNvPr id="19" name="Rectangle 18"/>
          <p:cNvSpPr/>
          <p:nvPr/>
        </p:nvSpPr>
        <p:spPr>
          <a:xfrm>
            <a:off x="8562678" y="1640408"/>
            <a:ext cx="1521763" cy="461665"/>
          </a:xfrm>
          <a:prstGeom prst="rect">
            <a:avLst/>
          </a:prstGeom>
        </p:spPr>
        <p:txBody>
          <a:bodyPr wrap="none">
            <a:spAutoFit/>
          </a:bodyPr>
          <a:lstStyle/>
          <a:p>
            <a:r>
              <a:rPr lang="en-GB" sz="1200" dirty="0">
                <a:solidFill>
                  <a:schemeClr val="bg1"/>
                </a:solidFill>
              </a:rPr>
              <a:t>Subglacial sediments </a:t>
            </a:r>
            <a:endParaRPr lang="en-GB" sz="1200" dirty="0" smtClean="0">
              <a:solidFill>
                <a:schemeClr val="bg1"/>
              </a:solidFill>
            </a:endParaRPr>
          </a:p>
          <a:p>
            <a:r>
              <a:rPr lang="en-GB" sz="1200" dirty="0" smtClean="0">
                <a:solidFill>
                  <a:schemeClr val="bg1"/>
                </a:solidFill>
              </a:rPr>
              <a:t>deposited </a:t>
            </a:r>
            <a:r>
              <a:rPr lang="en-GB" sz="1200" dirty="0">
                <a:solidFill>
                  <a:schemeClr val="bg1"/>
                </a:solidFill>
              </a:rPr>
              <a:t>by the ice</a:t>
            </a:r>
          </a:p>
        </p:txBody>
      </p:sp>
      <p:sp>
        <p:nvSpPr>
          <p:cNvPr id="20" name="Rectangle 19"/>
          <p:cNvSpPr/>
          <p:nvPr/>
        </p:nvSpPr>
        <p:spPr>
          <a:xfrm>
            <a:off x="5103967" y="1778810"/>
            <a:ext cx="1517531" cy="461665"/>
          </a:xfrm>
          <a:prstGeom prst="rect">
            <a:avLst/>
          </a:prstGeom>
        </p:spPr>
        <p:txBody>
          <a:bodyPr wrap="none">
            <a:spAutoFit/>
          </a:bodyPr>
          <a:lstStyle/>
          <a:p>
            <a:r>
              <a:rPr lang="en-GB" sz="1200" dirty="0">
                <a:solidFill>
                  <a:schemeClr val="bg1"/>
                </a:solidFill>
              </a:rPr>
              <a:t>Lake sediments from </a:t>
            </a:r>
            <a:endParaRPr lang="en-GB" sz="1200" dirty="0" smtClean="0">
              <a:solidFill>
                <a:schemeClr val="bg1"/>
              </a:solidFill>
            </a:endParaRPr>
          </a:p>
          <a:p>
            <a:r>
              <a:rPr lang="en-GB" sz="1200" dirty="0" smtClean="0">
                <a:solidFill>
                  <a:schemeClr val="bg1"/>
                </a:solidFill>
              </a:rPr>
              <a:t>Glacial </a:t>
            </a:r>
            <a:r>
              <a:rPr lang="en-GB" sz="1200" dirty="0">
                <a:solidFill>
                  <a:schemeClr val="bg1"/>
                </a:solidFill>
              </a:rPr>
              <a:t>lake Wear</a:t>
            </a:r>
          </a:p>
        </p:txBody>
      </p:sp>
      <p:sp>
        <p:nvSpPr>
          <p:cNvPr id="21" name="Rectangle 20"/>
          <p:cNvSpPr/>
          <p:nvPr/>
        </p:nvSpPr>
        <p:spPr>
          <a:xfrm>
            <a:off x="7174325" y="6550714"/>
            <a:ext cx="2428742" cy="276999"/>
          </a:xfrm>
          <a:prstGeom prst="rect">
            <a:avLst/>
          </a:prstGeom>
        </p:spPr>
        <p:txBody>
          <a:bodyPr wrap="none">
            <a:spAutoFit/>
          </a:bodyPr>
          <a:lstStyle/>
          <a:p>
            <a:pPr marL="285750" indent="-285750">
              <a:buFont typeface="Arial" panose="020B0604020202020204" pitchFamily="34" charset="0"/>
              <a:buChar char="•"/>
            </a:pPr>
            <a:r>
              <a:rPr lang="en-GB" sz="1200" dirty="0" err="1" smtClean="0"/>
              <a:t>Dropstones</a:t>
            </a:r>
            <a:r>
              <a:rPr lang="en-GB" sz="1200" dirty="0"/>
              <a:t> </a:t>
            </a:r>
            <a:r>
              <a:rPr lang="en-GB" sz="1200" dirty="0" smtClean="0"/>
              <a:t>dropped by the ice </a:t>
            </a:r>
            <a:endParaRPr lang="en-GB" sz="1200" dirty="0"/>
          </a:p>
        </p:txBody>
      </p:sp>
      <p:sp>
        <p:nvSpPr>
          <p:cNvPr id="23" name="TextBox 22"/>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
        <p:nvSpPr>
          <p:cNvPr id="27" name="TextBox 26"/>
          <p:cNvSpPr txBox="1"/>
          <p:nvPr/>
        </p:nvSpPr>
        <p:spPr>
          <a:xfrm>
            <a:off x="1884537" y="3760837"/>
            <a:ext cx="1001116" cy="168932"/>
          </a:xfrm>
          <a:prstGeom prst="rect">
            <a:avLst/>
          </a:prstGeom>
          <a:noFill/>
        </p:spPr>
        <p:txBody>
          <a:bodyPr wrap="none" rtlCol="0">
            <a:spAutoFit/>
          </a:bodyPr>
          <a:lstStyle/>
          <a:p>
            <a:r>
              <a:rPr lang="en-GB" sz="1200" i="1" dirty="0" smtClean="0"/>
              <a:t>©David Roberts</a:t>
            </a:r>
            <a:endParaRPr lang="en-GB" sz="1200" i="1" dirty="0"/>
          </a:p>
        </p:txBody>
      </p:sp>
    </p:spTree>
    <p:extLst>
      <p:ext uri="{BB962C8B-B14F-4D97-AF65-F5344CB8AC3E}">
        <p14:creationId xmlns:p14="http://schemas.microsoft.com/office/powerpoint/2010/main" val="2136414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094" y="935632"/>
            <a:ext cx="5228252" cy="5539588"/>
          </a:xfrm>
          <a:prstGeom prst="rect">
            <a:avLst/>
          </a:prstGeom>
        </p:spPr>
      </p:pic>
      <p:sp>
        <p:nvSpPr>
          <p:cNvPr id="3" name="TextBox 2"/>
          <p:cNvSpPr txBox="1"/>
          <p:nvPr/>
        </p:nvSpPr>
        <p:spPr>
          <a:xfrm>
            <a:off x="3229525" y="6170672"/>
            <a:ext cx="2154821" cy="276999"/>
          </a:xfrm>
          <a:prstGeom prst="rect">
            <a:avLst/>
          </a:prstGeom>
          <a:noFill/>
        </p:spPr>
        <p:txBody>
          <a:bodyPr wrap="none" rtlCol="0">
            <a:spAutoFit/>
          </a:bodyPr>
          <a:lstStyle/>
          <a:p>
            <a:r>
              <a:rPr lang="en-GB" sz="1200" i="1" dirty="0" smtClean="0"/>
              <a:t>©David Roberts/Elena Grimoldi</a:t>
            </a:r>
            <a:endParaRPr lang="en-GB" sz="1200" i="1" dirty="0"/>
          </a:p>
        </p:txBody>
      </p:sp>
      <p:sp>
        <p:nvSpPr>
          <p:cNvPr id="4" name="TextBox 3"/>
          <p:cNvSpPr txBox="1"/>
          <p:nvPr/>
        </p:nvSpPr>
        <p:spPr>
          <a:xfrm>
            <a:off x="1877822" y="5041459"/>
            <a:ext cx="724878" cy="246221"/>
          </a:xfrm>
          <a:prstGeom prst="rect">
            <a:avLst/>
          </a:prstGeom>
          <a:noFill/>
        </p:spPr>
        <p:txBody>
          <a:bodyPr wrap="none" rtlCol="0">
            <a:spAutoFit/>
          </a:bodyPr>
          <a:lstStyle/>
          <a:p>
            <a:r>
              <a:rPr lang="en-GB" sz="1000" dirty="0" smtClean="0"/>
              <a:t>Newcastle</a:t>
            </a:r>
            <a:endParaRPr lang="en-GB" sz="1000" dirty="0"/>
          </a:p>
        </p:txBody>
      </p:sp>
      <p:sp>
        <p:nvSpPr>
          <p:cNvPr id="5" name="TextBox 4"/>
          <p:cNvSpPr txBox="1"/>
          <p:nvPr/>
        </p:nvSpPr>
        <p:spPr>
          <a:xfrm>
            <a:off x="1877822" y="5979111"/>
            <a:ext cx="1042273" cy="246221"/>
          </a:xfrm>
          <a:prstGeom prst="rect">
            <a:avLst/>
          </a:prstGeom>
          <a:noFill/>
        </p:spPr>
        <p:txBody>
          <a:bodyPr wrap="none" rtlCol="0">
            <a:spAutoFit/>
          </a:bodyPr>
          <a:lstStyle/>
          <a:p>
            <a:r>
              <a:rPr lang="en-GB" sz="1000" dirty="0" err="1" smtClean="0"/>
              <a:t>Middlesborough</a:t>
            </a:r>
            <a:endParaRPr lang="en-GB" sz="1000" dirty="0"/>
          </a:p>
        </p:txBody>
      </p:sp>
      <p:sp>
        <p:nvSpPr>
          <p:cNvPr id="6" name="Oval 5"/>
          <p:cNvSpPr/>
          <p:nvPr/>
        </p:nvSpPr>
        <p:spPr>
          <a:xfrm flipH="1">
            <a:off x="2874376" y="6171682"/>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flipH="1">
            <a:off x="2553898" y="5118851"/>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946590" y="4549773"/>
            <a:ext cx="452368" cy="246221"/>
          </a:xfrm>
          <a:prstGeom prst="rect">
            <a:avLst/>
          </a:prstGeom>
          <a:noFill/>
        </p:spPr>
        <p:txBody>
          <a:bodyPr wrap="none" rtlCol="0">
            <a:spAutoFit/>
          </a:bodyPr>
          <a:lstStyle/>
          <a:p>
            <a:r>
              <a:rPr lang="en-GB" sz="1000" dirty="0" smtClean="0"/>
              <a:t>Blyth</a:t>
            </a:r>
            <a:endParaRPr lang="en-GB" sz="1000" dirty="0"/>
          </a:p>
        </p:txBody>
      </p:sp>
      <p:sp>
        <p:nvSpPr>
          <p:cNvPr id="9" name="Oval 8"/>
          <p:cNvSpPr/>
          <p:nvPr/>
        </p:nvSpPr>
        <p:spPr>
          <a:xfrm flipH="1">
            <a:off x="2353239" y="4627165"/>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51453" y="74845"/>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smtClean="0"/>
              <a:t>Our hidden ice age world offshore</a:t>
            </a:r>
            <a:endParaRPr lang="en-GB" dirty="0"/>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tretch>
            <a:fillRect/>
          </a:stretch>
        </p:blipFill>
        <p:spPr>
          <a:xfrm>
            <a:off x="7604729" y="721176"/>
            <a:ext cx="4401693" cy="5968501"/>
          </a:xfrm>
          <a:prstGeom prst="rect">
            <a:avLst/>
          </a:prstGeom>
        </p:spPr>
      </p:pic>
      <p:sp>
        <p:nvSpPr>
          <p:cNvPr id="14" name="TextBox 13"/>
          <p:cNvSpPr txBox="1"/>
          <p:nvPr/>
        </p:nvSpPr>
        <p:spPr>
          <a:xfrm>
            <a:off x="5384346" y="908083"/>
            <a:ext cx="1996168" cy="4616648"/>
          </a:xfrm>
          <a:prstGeom prst="rect">
            <a:avLst/>
          </a:prstGeom>
          <a:noFill/>
        </p:spPr>
        <p:txBody>
          <a:bodyPr wrap="square" rtlCol="0">
            <a:spAutoFit/>
          </a:bodyPr>
          <a:lstStyle/>
          <a:p>
            <a:r>
              <a:rPr lang="en-GB" dirty="0" smtClean="0"/>
              <a:t>The Last Ice Age</a:t>
            </a:r>
            <a:endParaRPr lang="en-GB" sz="1200" dirty="0" smtClean="0"/>
          </a:p>
          <a:p>
            <a:endParaRPr lang="en-GB" sz="1200" dirty="0"/>
          </a:p>
          <a:p>
            <a:pPr marL="171450" indent="-171450">
              <a:buFont typeface="Arial" panose="020B0604020202020204" pitchFamily="34" charset="0"/>
              <a:buChar char="•"/>
            </a:pPr>
            <a:r>
              <a:rPr lang="en-GB" sz="1200" dirty="0" smtClean="0"/>
              <a:t>Offshore from County Durham the imprint of the final phase of glaciation can be seen on the seafloor.  </a:t>
            </a:r>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r>
              <a:rPr lang="en-GB" sz="1200" dirty="0" smtClean="0"/>
              <a:t>This is often referred to as the ‘North Sea Lobe’ and was fed by Scottish ice from the Firth of Forth Ice Stream.</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There are streamlined </a:t>
            </a:r>
            <a:r>
              <a:rPr lang="en-GB" sz="1200" dirty="0" err="1" smtClean="0"/>
              <a:t>bedforms</a:t>
            </a:r>
            <a:r>
              <a:rPr lang="en-GB" sz="1200" dirty="0" smtClean="0"/>
              <a:t> (drumlins and MSGL) as well as meltwater channels cut into the bedrock.</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As the ice receded up the Durham coast, the sea flooded in between 19,000 – 16,000 </a:t>
            </a:r>
            <a:r>
              <a:rPr lang="en-GB" sz="1200" dirty="0" err="1" smtClean="0"/>
              <a:t>yrs</a:t>
            </a:r>
            <a:r>
              <a:rPr lang="en-GB" sz="1200" dirty="0" smtClean="0"/>
              <a:t> ago</a:t>
            </a:r>
            <a:endParaRPr lang="en-GB" sz="1200" dirty="0"/>
          </a:p>
        </p:txBody>
      </p:sp>
      <p:sp>
        <p:nvSpPr>
          <p:cNvPr id="15" name="Right Arrow 14"/>
          <p:cNvSpPr/>
          <p:nvPr/>
        </p:nvSpPr>
        <p:spPr>
          <a:xfrm rot="3018717">
            <a:off x="8425865" y="1392239"/>
            <a:ext cx="923321" cy="579501"/>
          </a:xfrm>
          <a:prstGeom prst="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rot="3166949">
            <a:off x="8313325" y="1633481"/>
            <a:ext cx="1418387" cy="369332"/>
          </a:xfrm>
          <a:prstGeom prst="rect">
            <a:avLst/>
          </a:prstGeom>
          <a:noFill/>
        </p:spPr>
        <p:txBody>
          <a:bodyPr wrap="square" rtlCol="0">
            <a:spAutoFit/>
          </a:bodyPr>
          <a:lstStyle/>
          <a:p>
            <a:r>
              <a:rPr lang="en-GB" dirty="0" smtClean="0">
                <a:solidFill>
                  <a:schemeClr val="bg1"/>
                </a:solidFill>
              </a:rPr>
              <a:t>Ice flow</a:t>
            </a:r>
            <a:endParaRPr lang="en-GB" dirty="0">
              <a:solidFill>
                <a:schemeClr val="bg1"/>
              </a:solidFill>
            </a:endParaRPr>
          </a:p>
        </p:txBody>
      </p:sp>
      <p:sp>
        <p:nvSpPr>
          <p:cNvPr id="17" name="Right Arrow 16"/>
          <p:cNvSpPr/>
          <p:nvPr/>
        </p:nvSpPr>
        <p:spPr>
          <a:xfrm rot="3018717">
            <a:off x="2176644" y="1187826"/>
            <a:ext cx="845946" cy="579179"/>
          </a:xfrm>
          <a:prstGeom prst="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rot="3166949">
            <a:off x="1946979" y="1663720"/>
            <a:ext cx="1900510" cy="369332"/>
          </a:xfrm>
          <a:prstGeom prst="rect">
            <a:avLst/>
          </a:prstGeom>
          <a:noFill/>
        </p:spPr>
        <p:txBody>
          <a:bodyPr wrap="square" rtlCol="0">
            <a:spAutoFit/>
          </a:bodyPr>
          <a:lstStyle/>
          <a:p>
            <a:r>
              <a:rPr lang="en-GB" dirty="0" smtClean="0">
                <a:solidFill>
                  <a:schemeClr val="bg1"/>
                </a:solidFill>
              </a:rPr>
              <a:t>Ice flow</a:t>
            </a:r>
            <a:endParaRPr lang="en-GB" dirty="0">
              <a:solidFill>
                <a:schemeClr val="bg1"/>
              </a:solidFill>
            </a:endParaRPr>
          </a:p>
        </p:txBody>
      </p:sp>
      <p:sp>
        <p:nvSpPr>
          <p:cNvPr id="19" name="TextBox 18"/>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3167950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51453" y="835843"/>
            <a:ext cx="9753600" cy="5835721"/>
          </a:xfrm>
          <a:prstGeom prst="rect">
            <a:avLst/>
          </a:prstGeom>
        </p:spPr>
      </p:pic>
      <p:sp>
        <p:nvSpPr>
          <p:cNvPr id="11" name="Rectangle 10"/>
          <p:cNvSpPr/>
          <p:nvPr/>
        </p:nvSpPr>
        <p:spPr>
          <a:xfrm>
            <a:off x="351453" y="74845"/>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a:t>Our hidden ice age world offshore</a:t>
            </a:r>
          </a:p>
        </p:txBody>
      </p:sp>
      <p:sp>
        <p:nvSpPr>
          <p:cNvPr id="14" name="TextBox 13"/>
          <p:cNvSpPr txBox="1"/>
          <p:nvPr/>
        </p:nvSpPr>
        <p:spPr>
          <a:xfrm>
            <a:off x="9303202" y="721176"/>
            <a:ext cx="2285418" cy="1384995"/>
          </a:xfrm>
          <a:prstGeom prst="rect">
            <a:avLst/>
          </a:prstGeom>
          <a:noFill/>
        </p:spPr>
        <p:txBody>
          <a:bodyPr wrap="square" rtlCol="0">
            <a:spAutoFit/>
          </a:bodyPr>
          <a:lstStyle/>
          <a:p>
            <a:endParaRPr lang="en-GB" sz="1200" dirty="0"/>
          </a:p>
          <a:p>
            <a:pPr marL="171450" indent="-171450">
              <a:buFont typeface="Arial" panose="020B0604020202020204" pitchFamily="34" charset="0"/>
              <a:buChar char="•"/>
            </a:pPr>
            <a:endParaRPr lang="en-GB" sz="1200" dirty="0" smtClean="0"/>
          </a:p>
          <a:p>
            <a:pPr marL="171450" indent="-171450">
              <a:buFont typeface="Arial" panose="020B0604020202020204" pitchFamily="34" charset="0"/>
              <a:buChar char="•"/>
            </a:pPr>
            <a:r>
              <a:rPr lang="en-GB" sz="1200" dirty="0" smtClean="0"/>
              <a:t>Streamlined </a:t>
            </a:r>
            <a:r>
              <a:rPr lang="en-GB" sz="1200" dirty="0" err="1" smtClean="0"/>
              <a:t>bedforms</a:t>
            </a:r>
            <a:r>
              <a:rPr lang="en-GB" sz="1200" dirty="0" smtClean="0"/>
              <a:t> (drumlins and MSGL) indicating ice streaming across the seafloor (offshore Northumberland)</a:t>
            </a:r>
          </a:p>
        </p:txBody>
      </p:sp>
      <p:sp>
        <p:nvSpPr>
          <p:cNvPr id="16" name="TextBox 15"/>
          <p:cNvSpPr txBox="1"/>
          <p:nvPr/>
        </p:nvSpPr>
        <p:spPr>
          <a:xfrm>
            <a:off x="5683245" y="6428262"/>
            <a:ext cx="3486404" cy="276999"/>
          </a:xfrm>
          <a:prstGeom prst="rect">
            <a:avLst/>
          </a:prstGeom>
          <a:noFill/>
        </p:spPr>
        <p:txBody>
          <a:bodyPr wrap="none" rtlCol="0">
            <a:spAutoFit/>
          </a:bodyPr>
          <a:lstStyle/>
          <a:p>
            <a:r>
              <a:rPr lang="en-GB" sz="1200" i="1" dirty="0" smtClean="0"/>
              <a:t>©David Roberts/Heather Stewart/British </a:t>
            </a:r>
            <a:r>
              <a:rPr lang="en-GB" sz="1200" i="1" dirty="0" err="1" smtClean="0"/>
              <a:t>Geol</a:t>
            </a:r>
            <a:r>
              <a:rPr lang="en-GB" sz="1200" i="1" dirty="0" smtClean="0"/>
              <a:t> Survey</a:t>
            </a:r>
            <a:endParaRPr lang="en-GB" sz="1200" i="1" dirty="0"/>
          </a:p>
        </p:txBody>
      </p:sp>
      <p:sp>
        <p:nvSpPr>
          <p:cNvPr id="2" name="Right Arrow 1"/>
          <p:cNvSpPr/>
          <p:nvPr/>
        </p:nvSpPr>
        <p:spPr>
          <a:xfrm rot="3018717">
            <a:off x="1603022" y="3135164"/>
            <a:ext cx="3093155" cy="891822"/>
          </a:xfrm>
          <a:prstGeom prst="rightArrow">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rot="3166949">
            <a:off x="2515816" y="3172178"/>
            <a:ext cx="917944" cy="369332"/>
          </a:xfrm>
          <a:prstGeom prst="rect">
            <a:avLst/>
          </a:prstGeom>
          <a:noFill/>
        </p:spPr>
        <p:txBody>
          <a:bodyPr wrap="none" rtlCol="0">
            <a:spAutoFit/>
          </a:bodyPr>
          <a:lstStyle/>
          <a:p>
            <a:r>
              <a:rPr lang="en-GB" dirty="0" smtClean="0">
                <a:solidFill>
                  <a:schemeClr val="bg1"/>
                </a:solidFill>
              </a:rPr>
              <a:t>Ice flow</a:t>
            </a:r>
            <a:endParaRPr lang="en-GB" dirty="0">
              <a:solidFill>
                <a:schemeClr val="bg1"/>
              </a:solidFill>
            </a:endParaRPr>
          </a:p>
        </p:txBody>
      </p:sp>
      <p:sp>
        <p:nvSpPr>
          <p:cNvPr id="8" name="TextBox 7"/>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3488486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6754" y="1042915"/>
            <a:ext cx="6023370" cy="5035732"/>
          </a:xfrm>
          <a:prstGeom prst="rect">
            <a:avLst/>
          </a:prstGeom>
        </p:spPr>
      </p:pic>
      <p:pic>
        <p:nvPicPr>
          <p:cNvPr id="7" name="Picture 6"/>
          <p:cNvPicPr>
            <a:picLocks noChangeAspect="1"/>
          </p:cNvPicPr>
          <p:nvPr/>
        </p:nvPicPr>
        <p:blipFill>
          <a:blip r:embed="rId3"/>
          <a:stretch>
            <a:fillRect/>
          </a:stretch>
        </p:blipFill>
        <p:spPr>
          <a:xfrm>
            <a:off x="6046236" y="1121847"/>
            <a:ext cx="6012049" cy="4605479"/>
          </a:xfrm>
          <a:prstGeom prst="rect">
            <a:avLst/>
          </a:prstGeom>
        </p:spPr>
      </p:pic>
      <p:sp>
        <p:nvSpPr>
          <p:cNvPr id="8" name="TextBox 7"/>
          <p:cNvSpPr txBox="1"/>
          <p:nvPr/>
        </p:nvSpPr>
        <p:spPr>
          <a:xfrm>
            <a:off x="4238840" y="5727326"/>
            <a:ext cx="1229824" cy="246221"/>
          </a:xfrm>
          <a:prstGeom prst="rect">
            <a:avLst/>
          </a:prstGeom>
          <a:noFill/>
        </p:spPr>
        <p:txBody>
          <a:bodyPr wrap="none" rtlCol="0">
            <a:spAutoFit/>
          </a:bodyPr>
          <a:lstStyle/>
          <a:p>
            <a:r>
              <a:rPr lang="en-GB" sz="1000" dirty="0" smtClean="0"/>
              <a:t>Roberts  et al., 2018</a:t>
            </a:r>
            <a:endParaRPr lang="en-GB" sz="1000" dirty="0"/>
          </a:p>
        </p:txBody>
      </p:sp>
      <p:sp>
        <p:nvSpPr>
          <p:cNvPr id="9" name="TextBox 8"/>
          <p:cNvSpPr txBox="1"/>
          <p:nvPr/>
        </p:nvSpPr>
        <p:spPr>
          <a:xfrm>
            <a:off x="10532798" y="5481105"/>
            <a:ext cx="1229824" cy="246221"/>
          </a:xfrm>
          <a:prstGeom prst="rect">
            <a:avLst/>
          </a:prstGeom>
          <a:noFill/>
        </p:spPr>
        <p:txBody>
          <a:bodyPr wrap="none" rtlCol="0">
            <a:spAutoFit/>
          </a:bodyPr>
          <a:lstStyle/>
          <a:p>
            <a:r>
              <a:rPr lang="en-GB" sz="1000" dirty="0" smtClean="0"/>
              <a:t>Roberts  et al., 2018</a:t>
            </a:r>
            <a:endParaRPr lang="en-GB" sz="1000" dirty="0"/>
          </a:p>
        </p:txBody>
      </p:sp>
      <p:sp>
        <p:nvSpPr>
          <p:cNvPr id="10" name="Rectangle 9"/>
          <p:cNvSpPr/>
          <p:nvPr/>
        </p:nvSpPr>
        <p:spPr>
          <a:xfrm>
            <a:off x="510073" y="291484"/>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a:t>Our hidden ice age world offshore</a:t>
            </a:r>
          </a:p>
        </p:txBody>
      </p:sp>
      <p:sp>
        <p:nvSpPr>
          <p:cNvPr id="11" name="TextBox 10"/>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
        <p:nvSpPr>
          <p:cNvPr id="2" name="TextBox 1"/>
          <p:cNvSpPr txBox="1"/>
          <p:nvPr/>
        </p:nvSpPr>
        <p:spPr>
          <a:xfrm>
            <a:off x="2384029" y="6078647"/>
            <a:ext cx="7572458" cy="276999"/>
          </a:xfrm>
          <a:prstGeom prst="rect">
            <a:avLst/>
          </a:prstGeom>
          <a:noFill/>
        </p:spPr>
        <p:txBody>
          <a:bodyPr wrap="none" rtlCol="0">
            <a:spAutoFit/>
          </a:bodyPr>
          <a:lstStyle/>
          <a:p>
            <a:pPr marL="171450" indent="-171450">
              <a:buFont typeface="Arial" panose="020B0604020202020204" pitchFamily="34" charset="0"/>
              <a:buChar char="•"/>
            </a:pPr>
            <a:r>
              <a:rPr lang="en-GB" sz="1200" dirty="0" smtClean="0"/>
              <a:t>A  reconstruction of the last ice sheet as it receded north from the Durham coast between 19,000 – 16,000yrs BP </a:t>
            </a:r>
            <a:endParaRPr lang="en-GB" sz="1200" dirty="0"/>
          </a:p>
        </p:txBody>
      </p:sp>
    </p:spTree>
    <p:extLst>
      <p:ext uri="{BB962C8B-B14F-4D97-AF65-F5344CB8AC3E}">
        <p14:creationId xmlns:p14="http://schemas.microsoft.com/office/powerpoint/2010/main" val="3119696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1453" y="74845"/>
            <a:ext cx="6096000" cy="646331"/>
          </a:xfrm>
          <a:prstGeom prst="rect">
            <a:avLst/>
          </a:prstGeom>
        </p:spPr>
        <p:txBody>
          <a:bodyPr>
            <a:spAutoFit/>
          </a:bodyPr>
          <a:lstStyle/>
          <a:p>
            <a:r>
              <a:rPr lang="en-GB" dirty="0" smtClean="0"/>
              <a:t>3. The Ice Age</a:t>
            </a:r>
          </a:p>
          <a:p>
            <a:pPr marL="285750" indent="-285750">
              <a:buFont typeface="Arial" panose="020B0604020202020204" pitchFamily="34" charset="0"/>
              <a:buChar char="•"/>
            </a:pPr>
            <a:r>
              <a:rPr lang="en-GB" dirty="0"/>
              <a:t>Our hidden ice age world offshore</a:t>
            </a:r>
          </a:p>
        </p:txBody>
      </p:sp>
      <p:sp>
        <p:nvSpPr>
          <p:cNvPr id="14" name="TextBox 13"/>
          <p:cNvSpPr txBox="1"/>
          <p:nvPr/>
        </p:nvSpPr>
        <p:spPr>
          <a:xfrm>
            <a:off x="8689279" y="1654929"/>
            <a:ext cx="2365280" cy="3046988"/>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All across the seabed offshore there is a clear record of the ice disappearing and the sea flooding in between 19,000 – 16,000 </a:t>
            </a:r>
            <a:r>
              <a:rPr lang="en-GB" sz="1200" dirty="0" err="1" smtClean="0"/>
              <a:t>yrs</a:t>
            </a:r>
            <a:r>
              <a:rPr lang="en-GB" sz="1200" dirty="0" smtClean="0"/>
              <a:t> ago.</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This is shown by the transition from subglacial sediments to </a:t>
            </a:r>
            <a:r>
              <a:rPr lang="en-GB" sz="1200" dirty="0" err="1" smtClean="0"/>
              <a:t>glaciomarine</a:t>
            </a:r>
            <a:r>
              <a:rPr lang="en-GB" sz="1200" dirty="0" smtClean="0"/>
              <a:t> sediments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smtClean="0"/>
              <a:t>Eventually fully marine conditions were re-established offshore and throughout the Holocene (the last 10,000ys) our coastline began to take the form we see today.</a:t>
            </a:r>
            <a:endParaRPr lang="en-GB" sz="1200" dirty="0"/>
          </a:p>
        </p:txBody>
      </p:sp>
      <p:pic>
        <p:nvPicPr>
          <p:cNvPr id="10" name="Picture 9"/>
          <p:cNvPicPr>
            <a:picLocks noChangeAspect="1"/>
          </p:cNvPicPr>
          <p:nvPr/>
        </p:nvPicPr>
        <p:blipFill>
          <a:blip r:embed="rId2"/>
          <a:stretch>
            <a:fillRect/>
          </a:stretch>
        </p:blipFill>
        <p:spPr>
          <a:xfrm>
            <a:off x="727787" y="1066704"/>
            <a:ext cx="7483151" cy="5596708"/>
          </a:xfrm>
          <a:prstGeom prst="rect">
            <a:avLst/>
          </a:prstGeom>
          <a:ln>
            <a:solidFill>
              <a:schemeClr val="bg1"/>
            </a:solidFill>
          </a:ln>
        </p:spPr>
      </p:pic>
      <p:sp>
        <p:nvSpPr>
          <p:cNvPr id="12" name="TextBox 11"/>
          <p:cNvSpPr txBox="1"/>
          <p:nvPr/>
        </p:nvSpPr>
        <p:spPr>
          <a:xfrm rot="16200000">
            <a:off x="5966577" y="3996299"/>
            <a:ext cx="2589170" cy="369332"/>
          </a:xfrm>
          <a:prstGeom prst="rect">
            <a:avLst/>
          </a:prstGeom>
          <a:noFill/>
        </p:spPr>
        <p:txBody>
          <a:bodyPr wrap="none" rtlCol="0">
            <a:spAutoFit/>
          </a:bodyPr>
          <a:lstStyle/>
          <a:p>
            <a:r>
              <a:rPr lang="en-GB" dirty="0" smtClean="0">
                <a:solidFill>
                  <a:schemeClr val="accent4">
                    <a:lumMod val="60000"/>
                    <a:lumOff val="40000"/>
                  </a:schemeClr>
                </a:solidFill>
              </a:rPr>
              <a:t>Subglacial = under the ice</a:t>
            </a:r>
            <a:endParaRPr lang="en-GB" dirty="0">
              <a:solidFill>
                <a:schemeClr val="accent4">
                  <a:lumMod val="60000"/>
                  <a:lumOff val="40000"/>
                </a:schemeClr>
              </a:solidFill>
            </a:endParaRPr>
          </a:p>
        </p:txBody>
      </p:sp>
      <p:cxnSp>
        <p:nvCxnSpPr>
          <p:cNvPr id="19" name="Straight Arrow Connector 18"/>
          <p:cNvCxnSpPr/>
          <p:nvPr/>
        </p:nvCxnSpPr>
        <p:spPr>
          <a:xfrm flipV="1">
            <a:off x="7048504" y="1692249"/>
            <a:ext cx="0" cy="471195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850456" y="5865545"/>
            <a:ext cx="1" cy="475862"/>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850457" y="1723650"/>
            <a:ext cx="1" cy="4133461"/>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606530" y="1660849"/>
            <a:ext cx="6219" cy="4649158"/>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3363133" y="1692249"/>
            <a:ext cx="6219" cy="4649158"/>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2407497" y="3755154"/>
            <a:ext cx="4803174" cy="369332"/>
          </a:xfrm>
          <a:prstGeom prst="rect">
            <a:avLst/>
          </a:prstGeom>
          <a:noFill/>
          <a:ln w="57150">
            <a:noFill/>
          </a:ln>
        </p:spPr>
        <p:txBody>
          <a:bodyPr wrap="none" rtlCol="0">
            <a:spAutoFit/>
          </a:bodyPr>
          <a:lstStyle/>
          <a:p>
            <a:r>
              <a:rPr lang="en-GB" dirty="0" err="1" smtClean="0">
                <a:solidFill>
                  <a:schemeClr val="accent1">
                    <a:lumMod val="60000"/>
                    <a:lumOff val="40000"/>
                  </a:schemeClr>
                </a:solidFill>
              </a:rPr>
              <a:t>Glaciomarine</a:t>
            </a:r>
            <a:r>
              <a:rPr lang="en-GB" dirty="0" smtClean="0">
                <a:solidFill>
                  <a:schemeClr val="accent1">
                    <a:lumMod val="60000"/>
                    <a:lumOff val="40000"/>
                  </a:schemeClr>
                </a:solidFill>
              </a:rPr>
              <a:t>  = ice retreating as the sea floods in</a:t>
            </a:r>
            <a:endParaRPr lang="en-GB" dirty="0">
              <a:solidFill>
                <a:schemeClr val="accent1">
                  <a:lumMod val="60000"/>
                  <a:lumOff val="40000"/>
                </a:schemeClr>
              </a:solidFill>
            </a:endParaRPr>
          </a:p>
        </p:txBody>
      </p:sp>
      <p:cxnSp>
        <p:nvCxnSpPr>
          <p:cNvPr id="33" name="Straight Arrow Connector 32"/>
          <p:cNvCxnSpPr/>
          <p:nvPr/>
        </p:nvCxnSpPr>
        <p:spPr>
          <a:xfrm flipV="1">
            <a:off x="2194481" y="1660849"/>
            <a:ext cx="6219" cy="4649158"/>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939415" y="3601616"/>
            <a:ext cx="1" cy="1063691"/>
          </a:xfrm>
          <a:prstGeom prst="straightConnector1">
            <a:avLst/>
          </a:prstGeom>
          <a:ln w="571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939415" y="1660849"/>
            <a:ext cx="2" cy="1922107"/>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16200000">
            <a:off x="-415901" y="2455724"/>
            <a:ext cx="2243050" cy="307777"/>
          </a:xfrm>
          <a:prstGeom prst="rect">
            <a:avLst/>
          </a:prstGeom>
          <a:noFill/>
          <a:ln>
            <a:noFill/>
          </a:ln>
        </p:spPr>
        <p:txBody>
          <a:bodyPr wrap="none" rtlCol="0">
            <a:spAutoFit/>
          </a:bodyPr>
          <a:lstStyle/>
          <a:p>
            <a:r>
              <a:rPr lang="en-GB" sz="1400" dirty="0">
                <a:solidFill>
                  <a:schemeClr val="accent1">
                    <a:lumMod val="75000"/>
                  </a:schemeClr>
                </a:solidFill>
              </a:rPr>
              <a:t>M</a:t>
            </a:r>
            <a:r>
              <a:rPr lang="en-GB" sz="1400" dirty="0" smtClean="0">
                <a:solidFill>
                  <a:schemeClr val="accent1">
                    <a:lumMod val="75000"/>
                  </a:schemeClr>
                </a:solidFill>
              </a:rPr>
              <a:t>arine  = marine conditions</a:t>
            </a:r>
            <a:endParaRPr lang="en-GB" sz="1400" dirty="0">
              <a:solidFill>
                <a:schemeClr val="accent1">
                  <a:lumMod val="75000"/>
                </a:schemeClr>
              </a:solidFill>
            </a:endParaRPr>
          </a:p>
        </p:txBody>
      </p:sp>
      <p:sp>
        <p:nvSpPr>
          <p:cNvPr id="18" name="TextBox 17"/>
          <p:cNvSpPr txBox="1"/>
          <p:nvPr/>
        </p:nvSpPr>
        <p:spPr>
          <a:xfrm>
            <a:off x="727787" y="6155312"/>
            <a:ext cx="1178592" cy="276999"/>
          </a:xfrm>
          <a:prstGeom prst="rect">
            <a:avLst/>
          </a:prstGeom>
          <a:noFill/>
        </p:spPr>
        <p:txBody>
          <a:bodyPr wrap="none" rtlCol="0">
            <a:spAutoFit/>
          </a:bodyPr>
          <a:lstStyle/>
          <a:p>
            <a:r>
              <a:rPr lang="en-GB" sz="1200" i="1" dirty="0" smtClean="0"/>
              <a:t>©David Roberts</a:t>
            </a:r>
            <a:endParaRPr lang="en-GB" sz="1200" i="1" dirty="0"/>
          </a:p>
        </p:txBody>
      </p:sp>
      <p:sp>
        <p:nvSpPr>
          <p:cNvPr id="20" name="TextBox 19"/>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2532125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975" y="156360"/>
            <a:ext cx="10483941" cy="1200329"/>
          </a:xfrm>
          <a:prstGeom prst="rect">
            <a:avLst/>
          </a:prstGeom>
        </p:spPr>
        <p:txBody>
          <a:bodyPr wrap="square">
            <a:spAutoFit/>
          </a:bodyPr>
          <a:lstStyle/>
          <a:p>
            <a:pPr lvl="0"/>
            <a:r>
              <a:rPr lang="en-GB" dirty="0" smtClean="0">
                <a:solidFill>
                  <a:prstClr val="black"/>
                </a:solidFill>
              </a:rPr>
              <a:t>4. Our </a:t>
            </a:r>
            <a:r>
              <a:rPr lang="en-GB" dirty="0">
                <a:solidFill>
                  <a:prstClr val="black"/>
                </a:solidFill>
              </a:rPr>
              <a:t>industrial legacy </a:t>
            </a:r>
          </a:p>
          <a:p>
            <a:pPr marL="1258888" lvl="0" indent="-363538">
              <a:buFont typeface="Arial" panose="020B0604020202020204" pitchFamily="34" charset="0"/>
              <a:buChar char="•"/>
            </a:pPr>
            <a:r>
              <a:rPr lang="en-GB" dirty="0">
                <a:solidFill>
                  <a:prstClr val="black"/>
                </a:solidFill>
              </a:rPr>
              <a:t>Turning the world upside </a:t>
            </a:r>
            <a:r>
              <a:rPr lang="en-GB" dirty="0" smtClean="0">
                <a:solidFill>
                  <a:prstClr val="black"/>
                </a:solidFill>
              </a:rPr>
              <a:t>down</a:t>
            </a:r>
          </a:p>
          <a:p>
            <a:pPr marL="1258888" lvl="0" indent="-363538">
              <a:buFont typeface="Arial" panose="020B0604020202020204" pitchFamily="34" charset="0"/>
              <a:buChar char="•"/>
            </a:pPr>
            <a:r>
              <a:rPr lang="en-GB" sz="1200" dirty="0" smtClean="0">
                <a:solidFill>
                  <a:prstClr val="black"/>
                </a:solidFill>
              </a:rPr>
              <a:t>The legacy of coal mining on the Durham coast and its impacts on people, culture,  infrastructure and environment is almost immeasurable.</a:t>
            </a:r>
          </a:p>
          <a:p>
            <a:pPr marL="1258888" lvl="0" indent="-363538">
              <a:buFont typeface="Arial" panose="020B0604020202020204" pitchFamily="34" charset="0"/>
              <a:buChar char="•"/>
            </a:pPr>
            <a:r>
              <a:rPr lang="en-GB" sz="1200" dirty="0" smtClean="0">
                <a:solidFill>
                  <a:prstClr val="black"/>
                </a:solidFill>
              </a:rPr>
              <a:t>Other wonders, such as the </a:t>
            </a:r>
            <a:r>
              <a:rPr lang="en-GB" sz="1200" dirty="0" err="1" smtClean="0">
                <a:solidFill>
                  <a:prstClr val="black"/>
                </a:solidFill>
              </a:rPr>
              <a:t>Steettley</a:t>
            </a:r>
            <a:r>
              <a:rPr lang="en-GB" sz="1200" dirty="0" smtClean="0">
                <a:solidFill>
                  <a:prstClr val="black"/>
                </a:solidFill>
              </a:rPr>
              <a:t> Pier,  are lasting legacies of now defunct industries. </a:t>
            </a:r>
          </a:p>
          <a:p>
            <a:pPr marL="1258888" lvl="0" indent="-363538">
              <a:buFont typeface="Arial" panose="020B0604020202020204" pitchFamily="34" charset="0"/>
              <a:buChar char="•"/>
            </a:pPr>
            <a:r>
              <a:rPr lang="en-GB" sz="1200" dirty="0" smtClean="0">
                <a:solidFill>
                  <a:prstClr val="black"/>
                </a:solidFill>
              </a:rPr>
              <a:t>Multiple sites of geological/cultural/environmental interest.</a:t>
            </a:r>
            <a:endParaRPr lang="en-GB" sz="1200" dirty="0">
              <a:solidFill>
                <a:prstClr val="black"/>
              </a:solidFill>
            </a:endParaRPr>
          </a:p>
        </p:txBody>
      </p:sp>
      <p:grpSp>
        <p:nvGrpSpPr>
          <p:cNvPr id="11" name="Group 10"/>
          <p:cNvGrpSpPr/>
          <p:nvPr/>
        </p:nvGrpSpPr>
        <p:grpSpPr>
          <a:xfrm>
            <a:off x="942627" y="1942869"/>
            <a:ext cx="10012623" cy="4715009"/>
            <a:chOff x="592672" y="802691"/>
            <a:chExt cx="10012623" cy="4715009"/>
          </a:xfrm>
        </p:grpSpPr>
        <p:pic>
          <p:nvPicPr>
            <p:cNvPr id="5" name="Picture 4"/>
            <p:cNvPicPr>
              <a:picLocks noChangeAspect="1"/>
            </p:cNvPicPr>
            <p:nvPr/>
          </p:nvPicPr>
          <p:blipFill>
            <a:blip r:embed="rId2"/>
            <a:stretch>
              <a:fillRect/>
            </a:stretch>
          </p:blipFill>
          <p:spPr>
            <a:xfrm>
              <a:off x="592672" y="802691"/>
              <a:ext cx="6756394" cy="471500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955" y="3160195"/>
              <a:ext cx="3143340" cy="2357505"/>
            </a:xfrm>
            <a:prstGeom prst="rect">
              <a:avLst/>
            </a:prstGeom>
          </p:spPr>
        </p:pic>
        <p:sp>
          <p:nvSpPr>
            <p:cNvPr id="10" name="TextBox 9"/>
            <p:cNvSpPr txBox="1"/>
            <p:nvPr/>
          </p:nvSpPr>
          <p:spPr>
            <a:xfrm>
              <a:off x="9426703" y="5240701"/>
              <a:ext cx="1178592" cy="276999"/>
            </a:xfrm>
            <a:prstGeom prst="rect">
              <a:avLst/>
            </a:prstGeom>
            <a:noFill/>
          </p:spPr>
          <p:txBody>
            <a:bodyPr wrap="none" rtlCol="0">
              <a:spAutoFit/>
            </a:bodyPr>
            <a:lstStyle/>
            <a:p>
              <a:r>
                <a:rPr lang="en-GB" sz="1200" i="1" dirty="0" smtClean="0"/>
                <a:t>©David Roberts</a:t>
              </a:r>
              <a:endParaRPr lang="en-GB" sz="1200" i="1" dirty="0"/>
            </a:p>
          </p:txBody>
        </p:sp>
      </p:grpSp>
      <p:pic>
        <p:nvPicPr>
          <p:cNvPr id="12" name="Picture 11"/>
          <p:cNvPicPr>
            <a:picLocks noChangeAspect="1"/>
          </p:cNvPicPr>
          <p:nvPr/>
        </p:nvPicPr>
        <p:blipFill>
          <a:blip r:embed="rId4"/>
          <a:stretch>
            <a:fillRect/>
          </a:stretch>
        </p:blipFill>
        <p:spPr>
          <a:xfrm>
            <a:off x="7811911" y="1817158"/>
            <a:ext cx="3143340" cy="2278255"/>
          </a:xfrm>
          <a:prstGeom prst="rect">
            <a:avLst/>
          </a:prstGeom>
        </p:spPr>
      </p:pic>
      <p:sp>
        <p:nvSpPr>
          <p:cNvPr id="13" name="TextBox 12"/>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346863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6388" t="6862" r="589" b="10611"/>
          <a:stretch/>
        </p:blipFill>
        <p:spPr>
          <a:xfrm>
            <a:off x="155510" y="553170"/>
            <a:ext cx="12036490" cy="6304830"/>
          </a:xfrm>
          <a:prstGeom prst="rect">
            <a:avLst/>
          </a:prstGeom>
        </p:spPr>
      </p:pic>
      <p:sp>
        <p:nvSpPr>
          <p:cNvPr id="4" name="TextBox 3"/>
          <p:cNvSpPr txBox="1"/>
          <p:nvPr/>
        </p:nvSpPr>
        <p:spPr>
          <a:xfrm>
            <a:off x="9407950" y="895738"/>
            <a:ext cx="2449580" cy="1938992"/>
          </a:xfrm>
          <a:prstGeom prst="rect">
            <a:avLst/>
          </a:prstGeom>
          <a:noFill/>
        </p:spPr>
        <p:txBody>
          <a:bodyPr wrap="none" rtlCol="0">
            <a:spAutoFit/>
          </a:bodyPr>
          <a:lstStyle/>
          <a:p>
            <a:pPr algn="ctr"/>
            <a:r>
              <a:rPr lang="en-GB" dirty="0" err="1" smtClean="0"/>
              <a:t>SeaScapes</a:t>
            </a:r>
            <a:endParaRPr lang="en-GB" dirty="0" smtClean="0"/>
          </a:p>
          <a:p>
            <a:pPr algn="ctr"/>
            <a:r>
              <a:rPr lang="en-GB" sz="2400" i="1" dirty="0" smtClean="0"/>
              <a:t>Reading the Rocks</a:t>
            </a:r>
          </a:p>
          <a:p>
            <a:pPr algn="ctr"/>
            <a:endParaRPr lang="en-GB" dirty="0"/>
          </a:p>
          <a:p>
            <a:pPr algn="ctr"/>
            <a:r>
              <a:rPr lang="en-GB" dirty="0" smtClean="0"/>
              <a:t>A draft story board</a:t>
            </a:r>
          </a:p>
          <a:p>
            <a:pPr algn="ctr"/>
            <a:endParaRPr lang="en-GB" dirty="0"/>
          </a:p>
          <a:p>
            <a:pPr algn="ctr"/>
            <a:r>
              <a:rPr lang="en-GB" sz="1200" i="1" dirty="0" smtClean="0">
                <a:cs typeface="Courier New" panose="02070309020205020404" pitchFamily="49" charset="0"/>
              </a:rPr>
              <a:t>David Roberts</a:t>
            </a:r>
          </a:p>
          <a:p>
            <a:pPr algn="ctr"/>
            <a:r>
              <a:rPr lang="en-GB" sz="1200" i="1" dirty="0" smtClean="0">
                <a:cs typeface="Courier New" panose="02070309020205020404" pitchFamily="49" charset="0"/>
              </a:rPr>
              <a:t>Durham University</a:t>
            </a:r>
            <a:endParaRPr lang="en-GB" sz="1200" i="1" dirty="0">
              <a:cs typeface="Courier New" panose="02070309020205020404" pitchFamily="49" charset="0"/>
            </a:endParaRPr>
          </a:p>
        </p:txBody>
      </p:sp>
      <p:sp>
        <p:nvSpPr>
          <p:cNvPr id="9" name="TextBox 8"/>
          <p:cNvSpPr txBox="1"/>
          <p:nvPr/>
        </p:nvSpPr>
        <p:spPr>
          <a:xfrm>
            <a:off x="8171265" y="6487694"/>
            <a:ext cx="2473369" cy="276999"/>
          </a:xfrm>
          <a:prstGeom prst="rect">
            <a:avLst/>
          </a:prstGeom>
          <a:noFill/>
        </p:spPr>
        <p:txBody>
          <a:bodyPr wrap="none" rtlCol="0">
            <a:spAutoFit/>
          </a:bodyPr>
          <a:lstStyle/>
          <a:p>
            <a:r>
              <a:rPr lang="en-GB" sz="1200" i="1" dirty="0" smtClean="0"/>
              <a:t>©David Roberts/Stephen Livingstone</a:t>
            </a:r>
            <a:endParaRPr lang="en-GB" sz="1200" i="1" dirty="0"/>
          </a:p>
        </p:txBody>
      </p:sp>
    </p:spTree>
    <p:extLst>
      <p:ext uri="{BB962C8B-B14F-4D97-AF65-F5344CB8AC3E}">
        <p14:creationId xmlns:p14="http://schemas.microsoft.com/office/powerpoint/2010/main" val="1426225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2514" b="11542"/>
          <a:stretch/>
        </p:blipFill>
        <p:spPr>
          <a:xfrm>
            <a:off x="733778" y="1264356"/>
            <a:ext cx="5232396" cy="2235200"/>
          </a:xfrm>
          <a:prstGeom prst="rect">
            <a:avLst/>
          </a:prstGeom>
        </p:spPr>
      </p:pic>
      <p:sp>
        <p:nvSpPr>
          <p:cNvPr id="5" name="TextBox 4"/>
          <p:cNvSpPr txBox="1"/>
          <p:nvPr/>
        </p:nvSpPr>
        <p:spPr>
          <a:xfrm>
            <a:off x="1275177" y="3499556"/>
            <a:ext cx="3159455" cy="369332"/>
          </a:xfrm>
          <a:prstGeom prst="rect">
            <a:avLst/>
          </a:prstGeom>
          <a:noFill/>
        </p:spPr>
        <p:txBody>
          <a:bodyPr wrap="none" rtlCol="0">
            <a:spAutoFit/>
          </a:bodyPr>
          <a:lstStyle/>
          <a:p>
            <a:r>
              <a:rPr lang="en-GB" dirty="0" err="1" smtClean="0"/>
              <a:t>Dawdon</a:t>
            </a:r>
            <a:r>
              <a:rPr lang="en-GB" dirty="0" smtClean="0"/>
              <a:t>: Alien 3</a:t>
            </a:r>
            <a:r>
              <a:rPr lang="en-GB" dirty="0"/>
              <a:t> (Coal </a:t>
            </a:r>
            <a:r>
              <a:rPr lang="en-GB" dirty="0" smtClean="0"/>
              <a:t>heritage)</a:t>
            </a:r>
            <a:endParaRPr lang="en-GB" dirty="0"/>
          </a:p>
        </p:txBody>
      </p:sp>
      <p:pic>
        <p:nvPicPr>
          <p:cNvPr id="7" name="Picture 6"/>
          <p:cNvPicPr>
            <a:picLocks noChangeAspect="1"/>
          </p:cNvPicPr>
          <p:nvPr/>
        </p:nvPicPr>
        <p:blipFill>
          <a:blip r:embed="rId4"/>
          <a:stretch>
            <a:fillRect/>
          </a:stretch>
        </p:blipFill>
        <p:spPr>
          <a:xfrm>
            <a:off x="6600495" y="1264356"/>
            <a:ext cx="3728838" cy="2239488"/>
          </a:xfrm>
          <a:prstGeom prst="rect">
            <a:avLst/>
          </a:prstGeom>
        </p:spPr>
      </p:pic>
      <p:sp>
        <p:nvSpPr>
          <p:cNvPr id="8" name="TextBox 7"/>
          <p:cNvSpPr txBox="1"/>
          <p:nvPr/>
        </p:nvSpPr>
        <p:spPr>
          <a:xfrm>
            <a:off x="6696866" y="3499556"/>
            <a:ext cx="3536096" cy="369332"/>
          </a:xfrm>
          <a:prstGeom prst="rect">
            <a:avLst/>
          </a:prstGeom>
          <a:noFill/>
        </p:spPr>
        <p:txBody>
          <a:bodyPr wrap="none" rtlCol="0">
            <a:spAutoFit/>
          </a:bodyPr>
          <a:lstStyle/>
          <a:p>
            <a:r>
              <a:rPr lang="en-GB" dirty="0" smtClean="0"/>
              <a:t>Blackhall: Get Carter (Coal heritage)</a:t>
            </a:r>
            <a:endParaRPr lang="en-GB" dirty="0"/>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3538" b="2900"/>
          <a:stretch/>
        </p:blipFill>
        <p:spPr>
          <a:xfrm>
            <a:off x="3691467" y="3962400"/>
            <a:ext cx="4697612" cy="2472267"/>
          </a:xfrm>
          <a:prstGeom prst="rect">
            <a:avLst/>
          </a:prstGeom>
        </p:spPr>
      </p:pic>
      <p:sp>
        <p:nvSpPr>
          <p:cNvPr id="10" name="TextBox 9"/>
          <p:cNvSpPr txBox="1"/>
          <p:nvPr/>
        </p:nvSpPr>
        <p:spPr>
          <a:xfrm>
            <a:off x="3149424" y="6474599"/>
            <a:ext cx="5943165" cy="369332"/>
          </a:xfrm>
          <a:prstGeom prst="rect">
            <a:avLst/>
          </a:prstGeom>
          <a:noFill/>
        </p:spPr>
        <p:txBody>
          <a:bodyPr wrap="none" rtlCol="0">
            <a:spAutoFit/>
          </a:bodyPr>
          <a:lstStyle/>
          <a:p>
            <a:r>
              <a:rPr lang="en-GB" dirty="0" smtClean="0"/>
              <a:t>Easington: Billy Elliot (Coastal evolution and sea-level change)</a:t>
            </a:r>
            <a:endParaRPr lang="en-GB" dirty="0"/>
          </a:p>
        </p:txBody>
      </p:sp>
      <p:sp>
        <p:nvSpPr>
          <p:cNvPr id="12" name="Rectangle 11"/>
          <p:cNvSpPr/>
          <p:nvPr/>
        </p:nvSpPr>
        <p:spPr>
          <a:xfrm>
            <a:off x="301975" y="156360"/>
            <a:ext cx="10986913" cy="830997"/>
          </a:xfrm>
          <a:prstGeom prst="rect">
            <a:avLst/>
          </a:prstGeom>
        </p:spPr>
        <p:txBody>
          <a:bodyPr wrap="square">
            <a:spAutoFit/>
          </a:bodyPr>
          <a:lstStyle/>
          <a:p>
            <a:pPr lvl="0"/>
            <a:r>
              <a:rPr lang="en-GB" dirty="0" smtClean="0">
                <a:solidFill>
                  <a:prstClr val="black"/>
                </a:solidFill>
              </a:rPr>
              <a:t>4. Our </a:t>
            </a:r>
            <a:r>
              <a:rPr lang="en-GB" dirty="0">
                <a:solidFill>
                  <a:prstClr val="black"/>
                </a:solidFill>
              </a:rPr>
              <a:t>industrial legacy </a:t>
            </a:r>
          </a:p>
          <a:p>
            <a:pPr marL="1258888" lvl="0" indent="-363538">
              <a:buFont typeface="Arial" panose="020B0604020202020204" pitchFamily="34" charset="0"/>
              <a:buChar char="•"/>
            </a:pPr>
            <a:r>
              <a:rPr lang="en-GB" dirty="0" smtClean="0">
                <a:solidFill>
                  <a:prstClr val="black"/>
                </a:solidFill>
              </a:rPr>
              <a:t>The film sets</a:t>
            </a:r>
          </a:p>
          <a:p>
            <a:pPr marL="1258888" lvl="0" indent="-363538">
              <a:buFont typeface="Arial" panose="020B0604020202020204" pitchFamily="34" charset="0"/>
              <a:buChar char="•"/>
            </a:pPr>
            <a:r>
              <a:rPr lang="en-GB" sz="1200" dirty="0">
                <a:solidFill>
                  <a:prstClr val="black"/>
                </a:solidFill>
              </a:rPr>
              <a:t>T</a:t>
            </a:r>
            <a:r>
              <a:rPr lang="en-GB" sz="1200" dirty="0" smtClean="0">
                <a:solidFill>
                  <a:prstClr val="black"/>
                </a:solidFill>
              </a:rPr>
              <a:t>he geology and physical processes that have shaped the coast provide the canvas in which we live, work and play in. </a:t>
            </a:r>
            <a:endParaRPr lang="en-GB" sz="1200" dirty="0">
              <a:solidFill>
                <a:prstClr val="black"/>
              </a:solidFill>
            </a:endParaRPr>
          </a:p>
        </p:txBody>
      </p:sp>
      <p:sp>
        <p:nvSpPr>
          <p:cNvPr id="13" name="TextBox 12"/>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659990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462845"/>
            <a:ext cx="4195379" cy="6217087"/>
          </a:xfrm>
          <a:prstGeom prst="rect">
            <a:avLst/>
          </a:prstGeom>
          <a:noFill/>
        </p:spPr>
        <p:txBody>
          <a:bodyPr wrap="none" rtlCol="0">
            <a:spAutoFit/>
          </a:bodyPr>
          <a:lstStyle/>
          <a:p>
            <a:r>
              <a:rPr lang="en-GB" sz="2000" dirty="0" smtClean="0"/>
              <a:t>5. Exploring – Reading the rocks</a:t>
            </a:r>
          </a:p>
          <a:p>
            <a:endParaRPr lang="en-GB" dirty="0"/>
          </a:p>
          <a:p>
            <a:pPr marL="285750" indent="-285750">
              <a:buFont typeface="Arial" panose="020B0604020202020204" pitchFamily="34" charset="0"/>
              <a:buChar char="•"/>
            </a:pPr>
            <a:r>
              <a:rPr lang="en-GB" dirty="0" smtClean="0"/>
              <a:t>Key Hubs for information: </a:t>
            </a:r>
            <a:r>
              <a:rPr lang="en-GB" dirty="0" err="1" smtClean="0"/>
              <a:t>Seaham</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Key sites of interest</a:t>
            </a:r>
          </a:p>
          <a:p>
            <a:pPr marL="742950" lvl="1" indent="-285750">
              <a:buFont typeface="Arial" panose="020B0604020202020204" pitchFamily="34" charset="0"/>
              <a:buChar char="•"/>
            </a:pPr>
            <a:endParaRPr lang="en-GB" dirty="0"/>
          </a:p>
          <a:p>
            <a:pPr marL="1200150" lvl="2" indent="-285750">
              <a:buFont typeface="Arial" panose="020B0604020202020204" pitchFamily="34" charset="0"/>
              <a:buChar char="•"/>
            </a:pPr>
            <a:r>
              <a:rPr lang="en-GB" i="1" dirty="0" smtClean="0"/>
              <a:t>Marsden</a:t>
            </a:r>
          </a:p>
          <a:p>
            <a:pPr marL="1200150" lvl="2" indent="-285750">
              <a:buFont typeface="Arial" panose="020B0604020202020204" pitchFamily="34" charset="0"/>
              <a:buChar char="•"/>
            </a:pPr>
            <a:r>
              <a:rPr lang="en-GB" i="1" dirty="0" smtClean="0"/>
              <a:t>Whitburn </a:t>
            </a:r>
          </a:p>
          <a:p>
            <a:pPr marL="1200150" lvl="2" indent="-285750">
              <a:buFont typeface="Arial" panose="020B0604020202020204" pitchFamily="34" charset="0"/>
              <a:buChar char="•"/>
            </a:pPr>
            <a:r>
              <a:rPr lang="en-GB" i="1" dirty="0" err="1" smtClean="0"/>
              <a:t>Seaham</a:t>
            </a:r>
            <a:r>
              <a:rPr lang="en-GB" i="1" dirty="0" smtClean="0"/>
              <a:t> to </a:t>
            </a:r>
            <a:r>
              <a:rPr lang="en-GB" i="1" dirty="0" err="1" smtClean="0"/>
              <a:t>Ryhope</a:t>
            </a:r>
            <a:endParaRPr lang="en-GB" i="1" dirty="0"/>
          </a:p>
          <a:p>
            <a:pPr marL="1200150" lvl="2" indent="-285750">
              <a:buFont typeface="Arial" panose="020B0604020202020204" pitchFamily="34" charset="0"/>
              <a:buChar char="•"/>
            </a:pPr>
            <a:r>
              <a:rPr lang="en-GB" i="1" dirty="0" smtClean="0"/>
              <a:t>Blast beach</a:t>
            </a:r>
          </a:p>
          <a:p>
            <a:pPr marL="1200150" lvl="2" indent="-285750">
              <a:buFont typeface="Arial" panose="020B0604020202020204" pitchFamily="34" charset="0"/>
              <a:buChar char="•"/>
            </a:pPr>
            <a:r>
              <a:rPr lang="en-GB" i="1" dirty="0" smtClean="0"/>
              <a:t>Hawthorn Hive </a:t>
            </a:r>
          </a:p>
          <a:p>
            <a:pPr marL="1200150" lvl="2" indent="-285750">
              <a:buFont typeface="Arial" panose="020B0604020202020204" pitchFamily="34" charset="0"/>
              <a:buChar char="•"/>
            </a:pPr>
            <a:r>
              <a:rPr lang="en-GB" i="1" dirty="0" smtClean="0"/>
              <a:t>Easington/</a:t>
            </a:r>
            <a:r>
              <a:rPr lang="en-GB" i="1" dirty="0" err="1" smtClean="0"/>
              <a:t>Shippersea</a:t>
            </a:r>
            <a:r>
              <a:rPr lang="en-GB" i="1" dirty="0" smtClean="0"/>
              <a:t> Bay</a:t>
            </a:r>
          </a:p>
          <a:p>
            <a:pPr marL="1200150" lvl="2" indent="-285750">
              <a:buFont typeface="Arial" panose="020B0604020202020204" pitchFamily="34" charset="0"/>
              <a:buChar char="•"/>
            </a:pPr>
            <a:r>
              <a:rPr lang="en-GB" i="1" dirty="0" smtClean="0"/>
              <a:t>Warren House Gill</a:t>
            </a:r>
          </a:p>
          <a:p>
            <a:pPr marL="1200150" lvl="2" indent="-285750">
              <a:buFont typeface="Arial" panose="020B0604020202020204" pitchFamily="34" charset="0"/>
              <a:buChar char="•"/>
            </a:pPr>
            <a:r>
              <a:rPr lang="en-GB" i="1" dirty="0" smtClean="0"/>
              <a:t>Blackhall/Castle Eden Dene</a:t>
            </a:r>
          </a:p>
          <a:p>
            <a:pPr marL="1200150" lvl="2" indent="-285750">
              <a:buFont typeface="Arial" panose="020B0604020202020204" pitchFamily="34" charset="0"/>
              <a:buChar char="•"/>
            </a:pPr>
            <a:r>
              <a:rPr lang="en-GB" i="1" dirty="0" err="1" smtClean="0"/>
              <a:t>Crimdon</a:t>
            </a:r>
            <a:r>
              <a:rPr lang="en-GB" i="1" dirty="0" smtClean="0"/>
              <a:t>/Hartlepool headland</a:t>
            </a:r>
          </a:p>
          <a:p>
            <a:pPr marL="1200150" lvl="2" indent="-285750">
              <a:buFont typeface="Arial" panose="020B0604020202020204" pitchFamily="34" charset="0"/>
              <a:buChar char="•"/>
            </a:pPr>
            <a:endParaRPr lang="en-GB" i="1" dirty="0"/>
          </a:p>
          <a:p>
            <a:pPr marL="285750" lvl="2" indent="-285750">
              <a:buFont typeface="Arial" panose="020B0604020202020204" pitchFamily="34" charset="0"/>
              <a:buChar char="•"/>
              <a:tabLst>
                <a:tab pos="271463" algn="l"/>
              </a:tabLst>
            </a:pPr>
            <a:r>
              <a:rPr lang="en-GB" dirty="0" smtClean="0"/>
              <a:t>Guided Walks/Events</a:t>
            </a:r>
          </a:p>
          <a:p>
            <a:pPr marL="742950" lvl="3" indent="-285750">
              <a:buFont typeface="Arial" panose="020B0604020202020204" pitchFamily="34" charset="0"/>
              <a:buChar char="•"/>
              <a:tabLst>
                <a:tab pos="271463" algn="l"/>
              </a:tabLst>
            </a:pPr>
            <a:r>
              <a:rPr lang="en-GB" i="1" dirty="0" smtClean="0"/>
              <a:t>TBC</a:t>
            </a:r>
          </a:p>
          <a:p>
            <a:pPr marL="285750" lvl="2" indent="-285750">
              <a:buFont typeface="Arial" panose="020B0604020202020204" pitchFamily="34" charset="0"/>
              <a:buChar char="•"/>
              <a:tabLst>
                <a:tab pos="271463" algn="l"/>
              </a:tabLst>
            </a:pPr>
            <a:endParaRPr lang="en-GB" dirty="0" smtClean="0"/>
          </a:p>
          <a:p>
            <a:pPr marL="285750" lvl="2" indent="-285750">
              <a:buFont typeface="Arial" panose="020B0604020202020204" pitchFamily="34" charset="0"/>
              <a:buChar char="•"/>
              <a:tabLst>
                <a:tab pos="271463" algn="l"/>
              </a:tabLst>
            </a:pPr>
            <a:endParaRPr lang="en-GB" dirty="0" smtClean="0"/>
          </a:p>
          <a:p>
            <a:pPr lvl="2"/>
            <a:endParaRPr lang="en-GB" i="1" dirty="0"/>
          </a:p>
          <a:p>
            <a:pPr marL="742950" lvl="1" indent="-285750">
              <a:buFont typeface="Arial" panose="020B0604020202020204" pitchFamily="34" charset="0"/>
              <a:buChar char="•"/>
            </a:pPr>
            <a:endParaRPr lang="en-GB"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9689" y="830589"/>
            <a:ext cx="6570133" cy="4927600"/>
          </a:xfrm>
          <a:prstGeom prst="rect">
            <a:avLst/>
          </a:prstGeom>
        </p:spPr>
      </p:pic>
      <p:sp>
        <p:nvSpPr>
          <p:cNvPr id="6" name="TextBox 5"/>
          <p:cNvSpPr txBox="1"/>
          <p:nvPr/>
        </p:nvSpPr>
        <p:spPr>
          <a:xfrm>
            <a:off x="9502535" y="6604084"/>
            <a:ext cx="2768707" cy="253916"/>
          </a:xfrm>
          <a:prstGeom prst="rect">
            <a:avLst/>
          </a:prstGeom>
          <a:noFill/>
        </p:spPr>
        <p:txBody>
          <a:bodyPr wrap="none" rtlCol="0">
            <a:spAutoFit/>
          </a:bodyPr>
          <a:lstStyle/>
          <a:p>
            <a:r>
              <a:rPr lang="en-GB" sz="1050" i="1" dirty="0" smtClean="0"/>
              <a:t>David Roberts/Durham University/ March 2019</a:t>
            </a:r>
            <a:endParaRPr lang="en-GB" sz="1050" i="1" dirty="0"/>
          </a:p>
        </p:txBody>
      </p:sp>
      <p:sp>
        <p:nvSpPr>
          <p:cNvPr id="7" name="TextBox 6"/>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1666529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0506" y="1079319"/>
            <a:ext cx="5749074" cy="7017306"/>
          </a:xfrm>
          <a:prstGeom prst="rect">
            <a:avLst/>
          </a:prstGeom>
          <a:noFill/>
        </p:spPr>
        <p:txBody>
          <a:bodyPr wrap="none" rtlCol="0">
            <a:spAutoFit/>
          </a:bodyPr>
          <a:lstStyle/>
          <a:p>
            <a:r>
              <a:rPr lang="en-GB" dirty="0" smtClean="0"/>
              <a:t>Key themes for </a:t>
            </a:r>
            <a:r>
              <a:rPr lang="en-GB" b="1" i="1" dirty="0" smtClean="0"/>
              <a:t>Reading the Rocks:</a:t>
            </a:r>
          </a:p>
          <a:p>
            <a:endParaRPr lang="en-GB" dirty="0"/>
          </a:p>
          <a:p>
            <a:pPr marL="342900" indent="-342900">
              <a:buFont typeface="+mj-lt"/>
              <a:buAutoNum type="arabicPeriod"/>
            </a:pPr>
            <a:r>
              <a:rPr lang="en-GB" dirty="0" smtClean="0"/>
              <a:t>Our landscape</a:t>
            </a:r>
          </a:p>
          <a:p>
            <a:pPr marL="342900" indent="-342900">
              <a:buFont typeface="+mj-lt"/>
              <a:buAutoNum type="arabicPeriod"/>
            </a:pPr>
            <a:endParaRPr lang="en-GB" dirty="0" smtClean="0"/>
          </a:p>
          <a:p>
            <a:pPr marL="342900" indent="-342900">
              <a:buFont typeface="+mj-lt"/>
              <a:buAutoNum type="arabicPeriod"/>
            </a:pPr>
            <a:r>
              <a:rPr lang="en-GB" dirty="0" smtClean="0"/>
              <a:t>The Foundations of our landscape</a:t>
            </a:r>
          </a:p>
          <a:p>
            <a:pPr marL="1314450" lvl="2" indent="-400050">
              <a:buFont typeface="Arial" panose="020B0604020202020204" pitchFamily="34" charset="0"/>
              <a:buChar char="•"/>
            </a:pPr>
            <a:r>
              <a:rPr lang="en-GB" dirty="0" smtClean="0"/>
              <a:t>The Carboniferous and Permian  Bedrock</a:t>
            </a:r>
          </a:p>
          <a:p>
            <a:pPr marL="1314450" lvl="2" indent="-400050">
              <a:buFont typeface="Arial" panose="020B0604020202020204" pitchFamily="34" charset="0"/>
              <a:buChar char="•"/>
            </a:pPr>
            <a:r>
              <a:rPr lang="en-GB" dirty="0" smtClean="0"/>
              <a:t>The Quaternary: The ice age mud on the top!</a:t>
            </a:r>
          </a:p>
          <a:p>
            <a:pPr marL="1314450" lvl="2" indent="-400050">
              <a:buFont typeface="Arial" panose="020B0604020202020204" pitchFamily="34" charset="0"/>
              <a:buChar char="•"/>
            </a:pPr>
            <a:r>
              <a:rPr lang="en-GB" dirty="0" smtClean="0"/>
              <a:t>The mixed, rocky shoreline</a:t>
            </a:r>
          </a:p>
          <a:p>
            <a:pPr marL="342900" indent="-342900">
              <a:buFont typeface="+mj-lt"/>
              <a:buAutoNum type="arabicPeriod"/>
            </a:pPr>
            <a:endParaRPr lang="en-GB" dirty="0" smtClean="0"/>
          </a:p>
          <a:p>
            <a:pPr marL="342900" indent="-342900">
              <a:buFont typeface="+mj-lt"/>
              <a:buAutoNum type="arabicPeriod"/>
            </a:pPr>
            <a:r>
              <a:rPr lang="en-GB" dirty="0" smtClean="0"/>
              <a:t>The Ice Age</a:t>
            </a:r>
          </a:p>
          <a:p>
            <a:pPr marL="1257300" lvl="2" indent="-342900">
              <a:buFont typeface="Arial" panose="020B0604020202020204" pitchFamily="34" charset="0"/>
              <a:buChar char="•"/>
            </a:pPr>
            <a:r>
              <a:rPr lang="en-GB" dirty="0" smtClean="0"/>
              <a:t>Ice sheets and ice stream </a:t>
            </a:r>
            <a:r>
              <a:rPr lang="en-GB" dirty="0"/>
              <a:t>f</a:t>
            </a:r>
            <a:r>
              <a:rPr lang="en-GB" dirty="0" smtClean="0"/>
              <a:t>ootprints</a:t>
            </a:r>
          </a:p>
          <a:p>
            <a:pPr marL="1257300" lvl="2" indent="-342900">
              <a:buFont typeface="Arial" panose="020B0604020202020204" pitchFamily="34" charset="0"/>
              <a:buChar char="•"/>
            </a:pPr>
            <a:r>
              <a:rPr lang="en-GB" dirty="0" smtClean="0"/>
              <a:t>Our hidden offshore world</a:t>
            </a:r>
          </a:p>
          <a:p>
            <a:pPr marL="1257300" lvl="2" indent="-342900">
              <a:buFont typeface="Arial" panose="020B0604020202020204" pitchFamily="34" charset="0"/>
              <a:buChar char="•"/>
            </a:pPr>
            <a:r>
              <a:rPr lang="en-GB" dirty="0" smtClean="0"/>
              <a:t>The lakes and the Denes</a:t>
            </a:r>
          </a:p>
          <a:p>
            <a:pPr marL="342900" indent="-342900">
              <a:buFont typeface="+mj-lt"/>
              <a:buAutoNum type="arabicPeriod"/>
            </a:pPr>
            <a:endParaRPr lang="en-GB" dirty="0" smtClean="0"/>
          </a:p>
          <a:p>
            <a:pPr marL="342900" indent="-342900">
              <a:buFont typeface="+mj-lt"/>
              <a:buAutoNum type="arabicPeriod"/>
            </a:pPr>
            <a:r>
              <a:rPr lang="en-GB" dirty="0" smtClean="0"/>
              <a:t>Our industrial legacy </a:t>
            </a:r>
          </a:p>
          <a:p>
            <a:pPr marL="1258888" indent="-363538">
              <a:buFont typeface="Arial" panose="020B0604020202020204" pitchFamily="34" charset="0"/>
              <a:buChar char="•"/>
            </a:pPr>
            <a:r>
              <a:rPr lang="en-GB" dirty="0" smtClean="0"/>
              <a:t>Turning the world upside down</a:t>
            </a:r>
          </a:p>
          <a:p>
            <a:pPr marL="1258888" indent="-363538">
              <a:buFont typeface="Arial" panose="020B0604020202020204" pitchFamily="34" charset="0"/>
              <a:buChar char="•"/>
            </a:pPr>
            <a:r>
              <a:rPr lang="en-GB" dirty="0" smtClean="0"/>
              <a:t>The film sets</a:t>
            </a:r>
            <a:endParaRPr lang="en-GB" dirty="0"/>
          </a:p>
          <a:p>
            <a:endParaRPr lang="en-GB" dirty="0" smtClean="0"/>
          </a:p>
          <a:p>
            <a:r>
              <a:rPr lang="en-GB" dirty="0" smtClean="0"/>
              <a:t>5. Exploring</a:t>
            </a:r>
          </a:p>
          <a:p>
            <a:pPr marL="342900" indent="-342900">
              <a:buFont typeface="+mj-lt"/>
              <a:buAutoNum type="arabicPeriod"/>
            </a:pPr>
            <a:endParaRPr lang="en-GB" dirty="0" smtClean="0"/>
          </a:p>
          <a:p>
            <a:pPr marL="1257300" lvl="2" indent="-342900">
              <a:buFont typeface="Arial" panose="020B0604020202020204" pitchFamily="34" charset="0"/>
              <a:buChar char="•"/>
            </a:pPr>
            <a:endParaRPr lang="en-GB" dirty="0"/>
          </a:p>
          <a:p>
            <a:pPr marL="342900" indent="-342900">
              <a:buFont typeface="+mj-lt"/>
              <a:buAutoNum type="arabicPeriod"/>
            </a:pPr>
            <a:endParaRPr lang="en-GB" dirty="0" smtClean="0"/>
          </a:p>
          <a:p>
            <a:pPr marL="742950" lvl="3" indent="-285750">
              <a:buFont typeface="Arial" panose="020B0604020202020204" pitchFamily="34" charset="0"/>
              <a:buChar char="•"/>
            </a:pPr>
            <a:endParaRPr lang="en-GB" dirty="0" smtClean="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p:txBody>
      </p:sp>
      <p:pic>
        <p:nvPicPr>
          <p:cNvPr id="3" name="Picture 2"/>
          <p:cNvPicPr>
            <a:picLocks noChangeAspect="1"/>
          </p:cNvPicPr>
          <p:nvPr/>
        </p:nvPicPr>
        <p:blipFill rotWithShape="1">
          <a:blip r:embed="rId2"/>
          <a:srcRect l="55373" t="10231" r="8169" b="11529"/>
          <a:stretch/>
        </p:blipFill>
        <p:spPr>
          <a:xfrm>
            <a:off x="6264878" y="757831"/>
            <a:ext cx="5927122" cy="4280699"/>
          </a:xfrm>
          <a:prstGeom prst="rect">
            <a:avLst/>
          </a:prstGeom>
        </p:spPr>
      </p:pic>
      <p:sp>
        <p:nvSpPr>
          <p:cNvPr id="8" name="TextBox 7"/>
          <p:cNvSpPr txBox="1"/>
          <p:nvPr/>
        </p:nvSpPr>
        <p:spPr>
          <a:xfrm>
            <a:off x="10603817" y="4687860"/>
            <a:ext cx="1178592" cy="276999"/>
          </a:xfrm>
          <a:prstGeom prst="rect">
            <a:avLst/>
          </a:prstGeom>
          <a:noFill/>
        </p:spPr>
        <p:txBody>
          <a:bodyPr wrap="none" rtlCol="0">
            <a:spAutoFit/>
          </a:bodyPr>
          <a:lstStyle/>
          <a:p>
            <a:r>
              <a:rPr lang="en-GB" sz="1200" i="1" dirty="0" smtClean="0">
                <a:solidFill>
                  <a:schemeClr val="bg1"/>
                </a:solidFill>
              </a:rPr>
              <a:t>©David Roberts</a:t>
            </a:r>
            <a:endParaRPr lang="en-GB" sz="1200" i="1" dirty="0">
              <a:solidFill>
                <a:schemeClr val="bg1"/>
              </a:solidFill>
            </a:endParaRPr>
          </a:p>
        </p:txBody>
      </p:sp>
      <p:sp>
        <p:nvSpPr>
          <p:cNvPr id="9" name="TextBox 8"/>
          <p:cNvSpPr txBox="1"/>
          <p:nvPr/>
        </p:nvSpPr>
        <p:spPr>
          <a:xfrm>
            <a:off x="8089641" y="5038530"/>
            <a:ext cx="2638864" cy="246221"/>
          </a:xfrm>
          <a:prstGeom prst="rect">
            <a:avLst/>
          </a:prstGeom>
          <a:noFill/>
        </p:spPr>
        <p:txBody>
          <a:bodyPr wrap="none" rtlCol="0">
            <a:spAutoFit/>
          </a:bodyPr>
          <a:lstStyle/>
          <a:p>
            <a:r>
              <a:rPr lang="en-GB" sz="1000" i="1" dirty="0" smtClean="0"/>
              <a:t>Secret </a:t>
            </a:r>
            <a:r>
              <a:rPr lang="en-GB" sz="1000" i="1" dirty="0" err="1" smtClean="0"/>
              <a:t>dropstones</a:t>
            </a:r>
            <a:r>
              <a:rPr lang="en-GB" sz="1000" i="1" dirty="0" smtClean="0"/>
              <a:t> - a gift from the ice (</a:t>
            </a:r>
            <a:r>
              <a:rPr lang="en-GB" sz="1000" i="1" dirty="0" err="1" smtClean="0"/>
              <a:t>Seaham</a:t>
            </a:r>
            <a:r>
              <a:rPr lang="en-GB" sz="1000" i="1" dirty="0" smtClean="0"/>
              <a:t>)</a:t>
            </a:r>
            <a:endParaRPr lang="en-GB" sz="1000" i="1" dirty="0"/>
          </a:p>
        </p:txBody>
      </p:sp>
      <p:sp>
        <p:nvSpPr>
          <p:cNvPr id="10" name="TextBox 9"/>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3286201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8829" t="6282" r="12800" b="9277"/>
          <a:stretch/>
        </p:blipFill>
        <p:spPr>
          <a:xfrm>
            <a:off x="354563" y="849085"/>
            <a:ext cx="5579707" cy="5589036"/>
          </a:xfrm>
          <a:prstGeom prst="rect">
            <a:avLst/>
          </a:prstGeom>
        </p:spPr>
      </p:pic>
      <p:sp>
        <p:nvSpPr>
          <p:cNvPr id="4" name="TextBox 3"/>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
        <p:nvSpPr>
          <p:cNvPr id="2" name="TextBox 1"/>
          <p:cNvSpPr txBox="1"/>
          <p:nvPr/>
        </p:nvSpPr>
        <p:spPr>
          <a:xfrm>
            <a:off x="354563" y="298579"/>
            <a:ext cx="1760097" cy="1477328"/>
          </a:xfrm>
          <a:prstGeom prst="rect">
            <a:avLst/>
          </a:prstGeom>
          <a:noFill/>
        </p:spPr>
        <p:txBody>
          <a:bodyPr wrap="none" rtlCol="0">
            <a:spAutoFit/>
          </a:bodyPr>
          <a:lstStyle/>
          <a:p>
            <a:r>
              <a:rPr lang="en-GB" dirty="0" smtClean="0"/>
              <a:t>1. Our landscape</a:t>
            </a:r>
          </a:p>
          <a:p>
            <a:pPr marL="285750" indent="-285750">
              <a:buFont typeface="Arial" panose="020B0604020202020204" pitchFamily="34" charset="0"/>
              <a:buChar char="•"/>
            </a:pPr>
            <a:endParaRPr lang="en-GB" dirty="0" smtClean="0"/>
          </a:p>
          <a:p>
            <a:pPr marL="742950" lvl="3" indent="-285750">
              <a:buFont typeface="Arial" panose="020B0604020202020204" pitchFamily="34" charset="0"/>
              <a:buChar char="•"/>
            </a:pPr>
            <a:endParaRPr lang="en-GB" dirty="0" smtClean="0"/>
          </a:p>
          <a:p>
            <a:pPr marL="1200150" lvl="2" indent="-285750">
              <a:buFont typeface="Arial" panose="020B0604020202020204" pitchFamily="34" charset="0"/>
              <a:buChar char="•"/>
            </a:pPr>
            <a:endParaRPr lang="en-GB" dirty="0"/>
          </a:p>
          <a:p>
            <a:pPr marL="1200150" lvl="2" indent="-285750">
              <a:buFont typeface="Arial" panose="020B0604020202020204" pitchFamily="34" charset="0"/>
              <a:buChar char="•"/>
            </a:pPr>
            <a:endParaRPr lang="en-GB" dirty="0"/>
          </a:p>
        </p:txBody>
      </p:sp>
      <p:sp>
        <p:nvSpPr>
          <p:cNvPr id="8" name="TextBox 7"/>
          <p:cNvSpPr txBox="1"/>
          <p:nvPr/>
        </p:nvSpPr>
        <p:spPr>
          <a:xfrm>
            <a:off x="10603817" y="4687860"/>
            <a:ext cx="1178592" cy="276999"/>
          </a:xfrm>
          <a:prstGeom prst="rect">
            <a:avLst/>
          </a:prstGeom>
          <a:noFill/>
        </p:spPr>
        <p:txBody>
          <a:bodyPr wrap="none" rtlCol="0">
            <a:spAutoFit/>
          </a:bodyPr>
          <a:lstStyle/>
          <a:p>
            <a:r>
              <a:rPr lang="en-GB" sz="1200" i="1" dirty="0" smtClean="0">
                <a:solidFill>
                  <a:schemeClr val="bg1"/>
                </a:solidFill>
              </a:rPr>
              <a:t>©David Roberts</a:t>
            </a:r>
            <a:endParaRPr lang="en-GB" sz="1200" i="1" dirty="0">
              <a:solidFill>
                <a:schemeClr val="bg1"/>
              </a:solidFill>
            </a:endParaRPr>
          </a:p>
        </p:txBody>
      </p:sp>
      <p:sp>
        <p:nvSpPr>
          <p:cNvPr id="9" name="TextBox 8"/>
          <p:cNvSpPr txBox="1"/>
          <p:nvPr/>
        </p:nvSpPr>
        <p:spPr>
          <a:xfrm>
            <a:off x="4195385" y="1775907"/>
            <a:ext cx="2569309" cy="3385542"/>
          </a:xfrm>
          <a:prstGeom prst="rect">
            <a:avLst/>
          </a:prstGeom>
          <a:noFill/>
        </p:spPr>
        <p:txBody>
          <a:bodyPr wrap="square" rtlCol="0">
            <a:spAutoFit/>
          </a:bodyPr>
          <a:lstStyle/>
          <a:p>
            <a:r>
              <a:rPr lang="en-GB" sz="1600" i="1" dirty="0" smtClean="0"/>
              <a:t>Tyne to Tees: the Big picture</a:t>
            </a:r>
          </a:p>
          <a:p>
            <a:endParaRPr lang="en-GB" sz="1600" i="1" dirty="0"/>
          </a:p>
          <a:p>
            <a:pPr marL="285750" indent="-285750">
              <a:buFont typeface="Arial" panose="020B0604020202020204" pitchFamily="34" charset="0"/>
              <a:buChar char="•"/>
            </a:pPr>
            <a:r>
              <a:rPr lang="en-GB" sz="1600" i="1" dirty="0" smtClean="0"/>
              <a:t>The Cheviots, Pennines and North York Moors</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i="1" dirty="0" smtClean="0"/>
              <a:t>The Tyne, Wear and Tees river corridors </a:t>
            </a:r>
          </a:p>
          <a:p>
            <a:pPr marL="285750" indent="-285750">
              <a:buFont typeface="Arial" panose="020B0604020202020204" pitchFamily="34" charset="0"/>
              <a:buChar char="•"/>
            </a:pPr>
            <a:endParaRPr lang="en-GB" sz="1600" i="1" dirty="0" smtClean="0"/>
          </a:p>
          <a:p>
            <a:pPr marL="285750" indent="-285750">
              <a:buFont typeface="Arial" panose="020B0604020202020204" pitchFamily="34" charset="0"/>
              <a:buChar char="•"/>
            </a:pPr>
            <a:r>
              <a:rPr lang="en-GB" sz="1600" i="1" dirty="0" smtClean="0"/>
              <a:t>The coastal strip</a:t>
            </a:r>
          </a:p>
          <a:p>
            <a:pPr marL="742950" lvl="1" indent="-285750">
              <a:buFont typeface="Arial" panose="020B0604020202020204" pitchFamily="34" charset="0"/>
              <a:buChar char="•"/>
            </a:pPr>
            <a:r>
              <a:rPr lang="en-GB" sz="1400" i="1" dirty="0" smtClean="0"/>
              <a:t>The Tyne and Tees lowlands bounding the Durham coastal plateau </a:t>
            </a:r>
            <a:endParaRPr lang="en-GB" sz="1400" i="1" dirty="0"/>
          </a:p>
          <a:p>
            <a:pPr marL="742950" lvl="1" indent="-285750">
              <a:buFont typeface="Arial" panose="020B0604020202020204" pitchFamily="34" charset="0"/>
              <a:buChar char="•"/>
            </a:pPr>
            <a:r>
              <a:rPr lang="en-GB" sz="1400" i="1" dirty="0" smtClean="0"/>
              <a:t>The coastal interface</a:t>
            </a:r>
          </a:p>
        </p:txBody>
      </p:sp>
      <p:pic>
        <p:nvPicPr>
          <p:cNvPr id="6" name="Picture 5"/>
          <p:cNvPicPr>
            <a:picLocks noChangeAspect="1"/>
          </p:cNvPicPr>
          <p:nvPr/>
        </p:nvPicPr>
        <p:blipFill rotWithShape="1">
          <a:blip r:embed="rId3"/>
          <a:srcRect l="60387" t="5358" r="11754" b="10277"/>
          <a:stretch/>
        </p:blipFill>
        <p:spPr>
          <a:xfrm>
            <a:off x="6707859" y="849085"/>
            <a:ext cx="5484141" cy="5589036"/>
          </a:xfrm>
          <a:prstGeom prst="rect">
            <a:avLst/>
          </a:prstGeom>
        </p:spPr>
      </p:pic>
      <p:sp>
        <p:nvSpPr>
          <p:cNvPr id="10" name="TextBox 9"/>
          <p:cNvSpPr txBox="1"/>
          <p:nvPr/>
        </p:nvSpPr>
        <p:spPr>
          <a:xfrm>
            <a:off x="3606089" y="6161122"/>
            <a:ext cx="2473369" cy="276999"/>
          </a:xfrm>
          <a:prstGeom prst="rect">
            <a:avLst/>
          </a:prstGeom>
          <a:noFill/>
        </p:spPr>
        <p:txBody>
          <a:bodyPr wrap="none" rtlCol="0">
            <a:spAutoFit/>
          </a:bodyPr>
          <a:lstStyle/>
          <a:p>
            <a:r>
              <a:rPr lang="en-GB" sz="1200" i="1" dirty="0" smtClean="0"/>
              <a:t>©David Roberts/Stephen Livingstone</a:t>
            </a:r>
            <a:endParaRPr lang="en-GB" sz="1200" i="1" dirty="0"/>
          </a:p>
        </p:txBody>
      </p:sp>
      <p:sp>
        <p:nvSpPr>
          <p:cNvPr id="12" name="TextBox 11"/>
          <p:cNvSpPr txBox="1"/>
          <p:nvPr/>
        </p:nvSpPr>
        <p:spPr>
          <a:xfrm>
            <a:off x="8743685" y="6161121"/>
            <a:ext cx="2473369" cy="276999"/>
          </a:xfrm>
          <a:prstGeom prst="rect">
            <a:avLst/>
          </a:prstGeom>
          <a:noFill/>
        </p:spPr>
        <p:txBody>
          <a:bodyPr wrap="none" rtlCol="0">
            <a:spAutoFit/>
          </a:bodyPr>
          <a:lstStyle/>
          <a:p>
            <a:r>
              <a:rPr lang="en-GB" sz="1200" i="1" dirty="0" smtClean="0"/>
              <a:t>©David Roberts/Stephen Livingstone</a:t>
            </a:r>
            <a:endParaRPr lang="en-GB" sz="1200" i="1" dirty="0"/>
          </a:p>
        </p:txBody>
      </p:sp>
    </p:spTree>
    <p:extLst>
      <p:ext uri="{BB962C8B-B14F-4D97-AF65-F5344CB8AC3E}">
        <p14:creationId xmlns:p14="http://schemas.microsoft.com/office/powerpoint/2010/main" val="2375429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2469" y="1039999"/>
            <a:ext cx="5041829" cy="4657748"/>
          </a:xfrm>
          <a:prstGeom prst="rect">
            <a:avLst/>
          </a:prstGeom>
        </p:spPr>
      </p:pic>
      <p:sp>
        <p:nvSpPr>
          <p:cNvPr id="4" name="Rectangle 3"/>
          <p:cNvSpPr/>
          <p:nvPr/>
        </p:nvSpPr>
        <p:spPr>
          <a:xfrm>
            <a:off x="426099" y="108268"/>
            <a:ext cx="6096000" cy="1200329"/>
          </a:xfrm>
          <a:prstGeom prst="rect">
            <a:avLst/>
          </a:prstGeom>
        </p:spPr>
        <p:txBody>
          <a:bodyPr>
            <a:spAutoFit/>
          </a:bodyPr>
          <a:lstStyle/>
          <a:p>
            <a:r>
              <a:rPr lang="en-GB" dirty="0" smtClean="0"/>
              <a:t>2. The Foundations of our landscape</a:t>
            </a:r>
          </a:p>
          <a:p>
            <a:pPr marL="285750" indent="-285750">
              <a:buFont typeface="Arial" panose="020B0604020202020204" pitchFamily="34" charset="0"/>
              <a:buChar char="•"/>
            </a:pPr>
            <a:r>
              <a:rPr lang="en-GB" dirty="0" smtClean="0"/>
              <a:t>The Carboniferous and Permian bedrock</a:t>
            </a:r>
          </a:p>
          <a:p>
            <a:pPr marL="285750" indent="-285750">
              <a:buFont typeface="Arial" panose="020B0604020202020204" pitchFamily="34" charset="0"/>
              <a:buChar char="•"/>
            </a:pPr>
            <a:r>
              <a:rPr lang="en-GB" dirty="0" smtClean="0"/>
              <a:t>The Quaternary: The ice age mud on the top</a:t>
            </a:r>
          </a:p>
          <a:p>
            <a:pPr marL="285750" indent="-285750">
              <a:buFont typeface="Arial" panose="020B0604020202020204" pitchFamily="34" charset="0"/>
              <a:buChar char="•"/>
            </a:pPr>
            <a:endParaRPr lang="en-GB" dirty="0"/>
          </a:p>
        </p:txBody>
      </p:sp>
      <p:pic>
        <p:nvPicPr>
          <p:cNvPr id="10" name="Picture 9"/>
          <p:cNvPicPr>
            <a:picLocks noChangeAspect="1"/>
          </p:cNvPicPr>
          <p:nvPr/>
        </p:nvPicPr>
        <p:blipFill rotWithShape="1">
          <a:blip r:embed="rId4"/>
          <a:srcRect b="18410"/>
          <a:stretch/>
        </p:blipFill>
        <p:spPr>
          <a:xfrm>
            <a:off x="4627984" y="1133000"/>
            <a:ext cx="980920" cy="1778152"/>
          </a:xfrm>
          <a:prstGeom prst="rect">
            <a:avLst/>
          </a:prstGeom>
        </p:spPr>
      </p:pic>
      <p:sp>
        <p:nvSpPr>
          <p:cNvPr id="11" name="TextBox 10"/>
          <p:cNvSpPr txBox="1"/>
          <p:nvPr/>
        </p:nvSpPr>
        <p:spPr>
          <a:xfrm>
            <a:off x="1054707" y="3003464"/>
            <a:ext cx="724878" cy="246221"/>
          </a:xfrm>
          <a:prstGeom prst="rect">
            <a:avLst/>
          </a:prstGeom>
          <a:noFill/>
        </p:spPr>
        <p:txBody>
          <a:bodyPr wrap="none" rtlCol="0">
            <a:spAutoFit/>
          </a:bodyPr>
          <a:lstStyle/>
          <a:p>
            <a:r>
              <a:rPr lang="en-GB" sz="1000" dirty="0" smtClean="0"/>
              <a:t>Newcastle</a:t>
            </a:r>
            <a:endParaRPr lang="en-GB" sz="1000" dirty="0"/>
          </a:p>
        </p:txBody>
      </p:sp>
      <p:sp>
        <p:nvSpPr>
          <p:cNvPr id="12" name="TextBox 11"/>
          <p:cNvSpPr txBox="1"/>
          <p:nvPr/>
        </p:nvSpPr>
        <p:spPr>
          <a:xfrm>
            <a:off x="1179023" y="3382346"/>
            <a:ext cx="779381" cy="246221"/>
          </a:xfrm>
          <a:prstGeom prst="rect">
            <a:avLst/>
          </a:prstGeom>
          <a:noFill/>
        </p:spPr>
        <p:txBody>
          <a:bodyPr wrap="none" rtlCol="0">
            <a:spAutoFit/>
          </a:bodyPr>
          <a:lstStyle/>
          <a:p>
            <a:r>
              <a:rPr lang="en-GB" sz="1000" dirty="0" smtClean="0"/>
              <a:t>Sunderland</a:t>
            </a:r>
            <a:endParaRPr lang="en-GB" sz="1000" dirty="0"/>
          </a:p>
        </p:txBody>
      </p:sp>
      <p:sp>
        <p:nvSpPr>
          <p:cNvPr id="13" name="TextBox 12"/>
          <p:cNvSpPr txBox="1"/>
          <p:nvPr/>
        </p:nvSpPr>
        <p:spPr>
          <a:xfrm>
            <a:off x="1280663" y="4115898"/>
            <a:ext cx="1042273" cy="246221"/>
          </a:xfrm>
          <a:prstGeom prst="rect">
            <a:avLst/>
          </a:prstGeom>
          <a:noFill/>
        </p:spPr>
        <p:txBody>
          <a:bodyPr wrap="none" rtlCol="0">
            <a:spAutoFit/>
          </a:bodyPr>
          <a:lstStyle/>
          <a:p>
            <a:r>
              <a:rPr lang="en-GB" sz="1000" dirty="0" err="1" smtClean="0"/>
              <a:t>Middlesborough</a:t>
            </a:r>
            <a:endParaRPr lang="en-GB" sz="1000" dirty="0"/>
          </a:p>
        </p:txBody>
      </p:sp>
      <p:sp>
        <p:nvSpPr>
          <p:cNvPr id="17" name="Oval 16"/>
          <p:cNvSpPr/>
          <p:nvPr/>
        </p:nvSpPr>
        <p:spPr>
          <a:xfrm flipH="1">
            <a:off x="1779585" y="3176010"/>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flipH="1">
            <a:off x="2277217" y="4308469"/>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flipH="1">
            <a:off x="1911211" y="3359486"/>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1779585" y="5747552"/>
            <a:ext cx="2622513" cy="1015663"/>
          </a:xfrm>
          <a:prstGeom prst="rect">
            <a:avLst/>
          </a:prstGeom>
          <a:noFill/>
        </p:spPr>
        <p:txBody>
          <a:bodyPr wrap="none" rtlCol="0">
            <a:spAutoFit/>
          </a:bodyPr>
          <a:lstStyle/>
          <a:p>
            <a:r>
              <a:rPr lang="en-GB" dirty="0" smtClean="0"/>
              <a:t>Three main bedrock types</a:t>
            </a:r>
          </a:p>
          <a:p>
            <a:pPr marL="285750" indent="-285750">
              <a:buFont typeface="Arial" panose="020B0604020202020204" pitchFamily="34" charset="0"/>
              <a:buChar char="•"/>
            </a:pPr>
            <a:r>
              <a:rPr lang="en-GB" sz="1400" dirty="0" smtClean="0"/>
              <a:t>Carboniferous to the north</a:t>
            </a:r>
          </a:p>
          <a:p>
            <a:pPr marL="285750" indent="-285750">
              <a:buFont typeface="Arial" panose="020B0604020202020204" pitchFamily="34" charset="0"/>
              <a:buChar char="•"/>
            </a:pPr>
            <a:r>
              <a:rPr lang="en-GB" sz="1400" dirty="0" smtClean="0"/>
              <a:t>Permian through the middle</a:t>
            </a:r>
          </a:p>
          <a:p>
            <a:pPr marL="285750" indent="-285750">
              <a:buFont typeface="Arial" panose="020B0604020202020204" pitchFamily="34" charset="0"/>
              <a:buChar char="•"/>
            </a:pPr>
            <a:r>
              <a:rPr lang="en-GB" sz="1400" dirty="0" smtClean="0"/>
              <a:t>Triassic to the south</a:t>
            </a:r>
            <a:endParaRPr lang="en-GB" sz="1400" dirty="0"/>
          </a:p>
        </p:txBody>
      </p:sp>
      <p:sp>
        <p:nvSpPr>
          <p:cNvPr id="24" name="TextBox 23"/>
          <p:cNvSpPr txBox="1"/>
          <p:nvPr/>
        </p:nvSpPr>
        <p:spPr>
          <a:xfrm>
            <a:off x="6220852" y="5747552"/>
            <a:ext cx="5468485" cy="892552"/>
          </a:xfrm>
          <a:prstGeom prst="rect">
            <a:avLst/>
          </a:prstGeom>
          <a:noFill/>
        </p:spPr>
        <p:txBody>
          <a:bodyPr wrap="none" rtlCol="0">
            <a:spAutoFit/>
          </a:bodyPr>
          <a:lstStyle/>
          <a:p>
            <a:r>
              <a:rPr lang="en-GB" sz="1600" dirty="0" smtClean="0"/>
              <a:t>The Ice age mud on the top</a:t>
            </a:r>
          </a:p>
          <a:p>
            <a:pPr marL="171450" indent="-171450">
              <a:buFont typeface="Arial" panose="020B0604020202020204" pitchFamily="34" charset="0"/>
              <a:buChar char="•"/>
            </a:pPr>
            <a:r>
              <a:rPr lang="en-GB" sz="1200" dirty="0" smtClean="0"/>
              <a:t>Thick sequences of ice sheet deposits along the coast</a:t>
            </a:r>
          </a:p>
          <a:p>
            <a:pPr marL="171450" indent="-171450">
              <a:buFont typeface="Arial" panose="020B0604020202020204" pitchFamily="34" charset="0"/>
              <a:buChar char="•"/>
            </a:pPr>
            <a:r>
              <a:rPr lang="en-GB" sz="1200" dirty="0" smtClean="0"/>
              <a:t>However, no ice age deposits immediately offshore because they are scoured-out.</a:t>
            </a:r>
          </a:p>
          <a:p>
            <a:pPr marL="171450" indent="-171450">
              <a:buFont typeface="Arial" panose="020B0604020202020204" pitchFamily="34" charset="0"/>
              <a:buChar char="•"/>
            </a:pPr>
            <a:r>
              <a:rPr lang="en-GB" sz="1200" dirty="0" smtClean="0"/>
              <a:t>Beyond 15km </a:t>
            </a:r>
            <a:r>
              <a:rPr lang="en-GB" sz="1200" dirty="0"/>
              <a:t>offshore the </a:t>
            </a:r>
            <a:r>
              <a:rPr lang="en-GB" sz="1200" dirty="0" smtClean="0"/>
              <a:t>ice age sediments </a:t>
            </a:r>
            <a:r>
              <a:rPr lang="en-GB" sz="1200" dirty="0"/>
              <a:t>begin to thicken </a:t>
            </a:r>
            <a:r>
              <a:rPr lang="en-GB" sz="1200" dirty="0" smtClean="0"/>
              <a:t>eastward</a:t>
            </a:r>
            <a:endParaRPr lang="en-GB" sz="1200" dirty="0"/>
          </a:p>
        </p:txBody>
      </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20852" y="1018419"/>
            <a:ext cx="4639458" cy="4682134"/>
          </a:xfrm>
          <a:prstGeom prst="rect">
            <a:avLst/>
          </a:prstGeom>
        </p:spPr>
      </p:pic>
      <p:sp>
        <p:nvSpPr>
          <p:cNvPr id="27" name="TextBox 26"/>
          <p:cNvSpPr txBox="1"/>
          <p:nvPr/>
        </p:nvSpPr>
        <p:spPr>
          <a:xfrm>
            <a:off x="4515706" y="5445650"/>
            <a:ext cx="1178592" cy="276999"/>
          </a:xfrm>
          <a:prstGeom prst="rect">
            <a:avLst/>
          </a:prstGeom>
          <a:noFill/>
        </p:spPr>
        <p:txBody>
          <a:bodyPr wrap="none" rtlCol="0">
            <a:spAutoFit/>
          </a:bodyPr>
          <a:lstStyle/>
          <a:p>
            <a:r>
              <a:rPr lang="en-GB" sz="1200" i="1" dirty="0" smtClean="0"/>
              <a:t>©David Roberts</a:t>
            </a:r>
            <a:endParaRPr lang="en-GB" sz="1200" i="1" dirty="0"/>
          </a:p>
        </p:txBody>
      </p:sp>
      <p:sp>
        <p:nvSpPr>
          <p:cNvPr id="28" name="TextBox 27"/>
          <p:cNvSpPr txBox="1"/>
          <p:nvPr/>
        </p:nvSpPr>
        <p:spPr>
          <a:xfrm>
            <a:off x="9718730" y="5470553"/>
            <a:ext cx="1178592" cy="276999"/>
          </a:xfrm>
          <a:prstGeom prst="rect">
            <a:avLst/>
          </a:prstGeom>
          <a:noFill/>
        </p:spPr>
        <p:txBody>
          <a:bodyPr wrap="none" rtlCol="0">
            <a:spAutoFit/>
          </a:bodyPr>
          <a:lstStyle/>
          <a:p>
            <a:r>
              <a:rPr lang="en-GB" sz="1200" i="1" dirty="0" smtClean="0"/>
              <a:t>©David Roberts</a:t>
            </a:r>
            <a:endParaRPr lang="en-GB" sz="1200" i="1" dirty="0"/>
          </a:p>
        </p:txBody>
      </p:sp>
      <p:pic>
        <p:nvPicPr>
          <p:cNvPr id="30" name="Picture 29"/>
          <p:cNvPicPr>
            <a:picLocks noChangeAspect="1"/>
          </p:cNvPicPr>
          <p:nvPr/>
        </p:nvPicPr>
        <p:blipFill>
          <a:blip r:embed="rId7"/>
          <a:stretch>
            <a:fillRect/>
          </a:stretch>
        </p:blipFill>
        <p:spPr>
          <a:xfrm>
            <a:off x="6347368" y="3559229"/>
            <a:ext cx="1182224" cy="2049823"/>
          </a:xfrm>
          <a:prstGeom prst="rect">
            <a:avLst/>
          </a:prstGeom>
        </p:spPr>
      </p:pic>
      <p:sp>
        <p:nvSpPr>
          <p:cNvPr id="22" name="TextBox 21"/>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21676441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4836"/>
          <a:stretch/>
        </p:blipFill>
        <p:spPr>
          <a:xfrm>
            <a:off x="1133288" y="1382972"/>
            <a:ext cx="9753600" cy="5221112"/>
          </a:xfrm>
          <a:prstGeom prst="rect">
            <a:avLst/>
          </a:prstGeom>
        </p:spPr>
      </p:pic>
      <p:sp>
        <p:nvSpPr>
          <p:cNvPr id="3" name="Content Placeholder 2"/>
          <p:cNvSpPr>
            <a:spLocks noGrp="1"/>
          </p:cNvSpPr>
          <p:nvPr>
            <p:ph idx="1"/>
          </p:nvPr>
        </p:nvSpPr>
        <p:spPr>
          <a:xfrm>
            <a:off x="518539" y="115746"/>
            <a:ext cx="10515600" cy="4351338"/>
          </a:xfrm>
        </p:spPr>
        <p:txBody>
          <a:bodyPr/>
          <a:lstStyle/>
          <a:p>
            <a:pPr marL="0" indent="0">
              <a:buNone/>
            </a:pPr>
            <a:r>
              <a:rPr lang="en-GB" sz="1800" dirty="0"/>
              <a:t>2. The Foundations of our landscape</a:t>
            </a:r>
          </a:p>
          <a:p>
            <a:r>
              <a:rPr lang="en-GB" sz="1800" dirty="0" smtClean="0"/>
              <a:t>The Magnesian Limestone</a:t>
            </a:r>
          </a:p>
          <a:p>
            <a:pPr lvl="1"/>
            <a:r>
              <a:rPr lang="en-GB" sz="1200" dirty="0" smtClean="0"/>
              <a:t>The spectacular cliffs of County Durham are world famous for  buried </a:t>
            </a:r>
            <a:r>
              <a:rPr lang="en-GB" sz="1200" dirty="0" err="1" smtClean="0"/>
              <a:t>aeolian</a:t>
            </a:r>
            <a:r>
              <a:rPr lang="en-GB" sz="1200" dirty="0" smtClean="0"/>
              <a:t> dunes, tropical seas (Zechstein Sea),  </a:t>
            </a:r>
            <a:r>
              <a:rPr lang="en-GB" sz="1200" dirty="0" err="1" smtClean="0"/>
              <a:t>evaporites</a:t>
            </a:r>
            <a:r>
              <a:rPr lang="en-GB" sz="1200" dirty="0" smtClean="0"/>
              <a:t>, </a:t>
            </a:r>
            <a:r>
              <a:rPr lang="en-GB" sz="1200" dirty="0" err="1" smtClean="0"/>
              <a:t>turbitides</a:t>
            </a:r>
            <a:r>
              <a:rPr lang="en-GB" sz="1200" dirty="0" smtClean="0"/>
              <a:t> collapse </a:t>
            </a:r>
            <a:r>
              <a:rPr lang="en-GB" sz="1200" dirty="0" err="1" smtClean="0"/>
              <a:t>breccias</a:t>
            </a:r>
            <a:r>
              <a:rPr lang="en-GB" sz="1200" dirty="0" smtClean="0"/>
              <a:t> and </a:t>
            </a:r>
            <a:r>
              <a:rPr lang="en-GB" sz="1200" dirty="0"/>
              <a:t>fossils. </a:t>
            </a:r>
            <a:r>
              <a:rPr lang="en-GB" sz="1200" dirty="0" smtClean="0"/>
              <a:t>Multiple sites of interest and SSSI’s </a:t>
            </a:r>
            <a:r>
              <a:rPr lang="en-GB" sz="1200" dirty="0"/>
              <a:t>along the </a:t>
            </a:r>
            <a:r>
              <a:rPr lang="en-GB" sz="1200" dirty="0" smtClean="0"/>
              <a:t>coast.</a:t>
            </a:r>
            <a:endParaRPr lang="en-GB" sz="1200" dirty="0"/>
          </a:p>
          <a:p>
            <a:pPr lvl="1"/>
            <a:r>
              <a:rPr lang="en-GB" sz="1200" dirty="0" smtClean="0"/>
              <a:t>The limestone provides the foundations for unique grassland habitats.  </a:t>
            </a:r>
            <a:endParaRPr lang="en-GB" dirty="0"/>
          </a:p>
        </p:txBody>
      </p:sp>
      <p:sp>
        <p:nvSpPr>
          <p:cNvPr id="8" name="Rectangle 7"/>
          <p:cNvSpPr/>
          <p:nvPr/>
        </p:nvSpPr>
        <p:spPr>
          <a:xfrm>
            <a:off x="6261311" y="6312089"/>
            <a:ext cx="4436984" cy="369332"/>
          </a:xfrm>
          <a:prstGeom prst="rect">
            <a:avLst/>
          </a:prstGeom>
        </p:spPr>
        <p:txBody>
          <a:bodyPr wrap="none">
            <a:spAutoFit/>
          </a:bodyPr>
          <a:lstStyle/>
          <a:p>
            <a:r>
              <a:rPr lang="en-GB" dirty="0">
                <a:solidFill>
                  <a:schemeClr val="bg1"/>
                </a:solidFill>
              </a:rPr>
              <a:t>https://hiveminer.com/Tags/cliffs%2Cseaham</a:t>
            </a:r>
          </a:p>
        </p:txBody>
      </p:sp>
      <p:sp>
        <p:nvSpPr>
          <p:cNvPr id="6" name="TextBox 5"/>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3317660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94312" y="4279944"/>
            <a:ext cx="2923821" cy="2087952"/>
          </a:xfrm>
          <a:prstGeom prst="rect">
            <a:avLst/>
          </a:prstGeom>
        </p:spPr>
      </p:pic>
      <p:sp>
        <p:nvSpPr>
          <p:cNvPr id="3" name="Content Placeholder 2"/>
          <p:cNvSpPr>
            <a:spLocks noGrp="1"/>
          </p:cNvSpPr>
          <p:nvPr>
            <p:ph idx="1"/>
          </p:nvPr>
        </p:nvSpPr>
        <p:spPr>
          <a:xfrm>
            <a:off x="586273" y="342058"/>
            <a:ext cx="10515600" cy="4351338"/>
          </a:xfrm>
        </p:spPr>
        <p:txBody>
          <a:bodyPr/>
          <a:lstStyle/>
          <a:p>
            <a:pPr marL="0" indent="0">
              <a:buNone/>
            </a:pPr>
            <a:r>
              <a:rPr lang="en-GB" sz="1800" dirty="0"/>
              <a:t>2. The Foundations of our landscape</a:t>
            </a:r>
          </a:p>
          <a:p>
            <a:r>
              <a:rPr lang="en-GB" sz="1800" dirty="0" smtClean="0"/>
              <a:t>The Carboniferous </a:t>
            </a:r>
          </a:p>
          <a:p>
            <a:r>
              <a:rPr lang="en-GB" sz="1400" dirty="0" smtClean="0"/>
              <a:t>Most of the Durham coast is dominated by Permian rocks (mainly visible above sea-level), but to the north around the Tyne the Carboniferous rocks outcrop, and of course they underlie the whole of our region and have played a critical role in the evolution of our natural and cultural landscape (coal!)</a:t>
            </a:r>
            <a:endParaRPr lang="en-GB" sz="1400" dirty="0"/>
          </a:p>
          <a:p>
            <a:pPr marL="0" indent="0">
              <a:buNone/>
            </a:pP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48015" y="1922021"/>
            <a:ext cx="5670926" cy="4424260"/>
          </a:xfrm>
          <a:prstGeom prst="rect">
            <a:avLst/>
          </a:prstGeom>
        </p:spPr>
      </p:pic>
      <p:sp>
        <p:nvSpPr>
          <p:cNvPr id="5" name="TextBox 4"/>
          <p:cNvSpPr txBox="1"/>
          <p:nvPr/>
        </p:nvSpPr>
        <p:spPr>
          <a:xfrm>
            <a:off x="4980846" y="5552165"/>
            <a:ext cx="562975" cy="276999"/>
          </a:xfrm>
          <a:prstGeom prst="rect">
            <a:avLst/>
          </a:prstGeom>
          <a:noFill/>
        </p:spPr>
        <p:txBody>
          <a:bodyPr wrap="none" rtlCol="0">
            <a:spAutoFit/>
          </a:bodyPr>
          <a:lstStyle/>
          <a:p>
            <a:r>
              <a:rPr lang="en-GB" sz="1200" i="1" dirty="0" smtClean="0">
                <a:solidFill>
                  <a:schemeClr val="bg1"/>
                </a:solidFill>
              </a:rPr>
              <a:t>©BGS</a:t>
            </a:r>
            <a:endParaRPr lang="en-GB" sz="1200" i="1" dirty="0">
              <a:solidFill>
                <a:schemeClr val="bg1"/>
              </a:solidFill>
            </a:endParaRPr>
          </a:p>
        </p:txBody>
      </p:sp>
      <p:sp>
        <p:nvSpPr>
          <p:cNvPr id="6" name="TextBox 5"/>
          <p:cNvSpPr txBox="1"/>
          <p:nvPr/>
        </p:nvSpPr>
        <p:spPr>
          <a:xfrm>
            <a:off x="737194" y="1995399"/>
            <a:ext cx="5106879" cy="461665"/>
          </a:xfrm>
          <a:prstGeom prst="rect">
            <a:avLst/>
          </a:prstGeom>
          <a:noFill/>
        </p:spPr>
        <p:txBody>
          <a:bodyPr wrap="square" rtlCol="0">
            <a:spAutoFit/>
          </a:bodyPr>
          <a:lstStyle/>
          <a:p>
            <a:pPr marL="285750" indent="-285750">
              <a:buFont typeface="Arial" panose="020B0604020202020204" pitchFamily="34" charset="0"/>
              <a:buChar char="•"/>
            </a:pPr>
            <a:r>
              <a:rPr lang="en-GB" sz="1200" dirty="0" smtClean="0"/>
              <a:t>Carboniferous exposures: Tynemouth Priory/headland - active coastal erosion, </a:t>
            </a:r>
            <a:r>
              <a:rPr lang="en-GB" sz="1200" dirty="0" err="1" smtClean="0"/>
              <a:t>rockfall</a:t>
            </a:r>
            <a:r>
              <a:rPr lang="en-GB" sz="1200" dirty="0" smtClean="0"/>
              <a:t> and </a:t>
            </a:r>
            <a:r>
              <a:rPr lang="en-GB" sz="1200" dirty="0" err="1" smtClean="0"/>
              <a:t>landsliding</a:t>
            </a:r>
            <a:r>
              <a:rPr lang="en-GB" sz="1200" dirty="0" smtClean="0"/>
              <a:t>.</a:t>
            </a:r>
            <a:endParaRPr lang="en-GB" sz="1200" dirty="0"/>
          </a:p>
        </p:txBody>
      </p:sp>
      <p:pic>
        <p:nvPicPr>
          <p:cNvPr id="9" name="Picture 8"/>
          <p:cNvPicPr>
            <a:picLocks noChangeAspect="1"/>
          </p:cNvPicPr>
          <p:nvPr/>
        </p:nvPicPr>
        <p:blipFill>
          <a:blip r:embed="rId5"/>
          <a:stretch>
            <a:fillRect/>
          </a:stretch>
        </p:blipFill>
        <p:spPr>
          <a:xfrm>
            <a:off x="6694312" y="1922021"/>
            <a:ext cx="2923821" cy="2162059"/>
          </a:xfrm>
          <a:prstGeom prst="rect">
            <a:avLst/>
          </a:prstGeom>
        </p:spPr>
      </p:pic>
      <p:sp>
        <p:nvSpPr>
          <p:cNvPr id="10" name="TextBox 9"/>
          <p:cNvSpPr txBox="1"/>
          <p:nvPr/>
        </p:nvSpPr>
        <p:spPr>
          <a:xfrm>
            <a:off x="9843911" y="4308257"/>
            <a:ext cx="1800032" cy="1384995"/>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Carboniferous rocks and fossils litter the  Durham beaches having been transported by ice and dumped by mining activity.</a:t>
            </a:r>
            <a:endParaRPr lang="en-GB" sz="1200" dirty="0"/>
          </a:p>
        </p:txBody>
      </p:sp>
      <p:sp>
        <p:nvSpPr>
          <p:cNvPr id="11" name="TextBox 10"/>
          <p:cNvSpPr txBox="1"/>
          <p:nvPr/>
        </p:nvSpPr>
        <p:spPr>
          <a:xfrm>
            <a:off x="9831162" y="2097612"/>
            <a:ext cx="1800032" cy="1200329"/>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The Knack Pit, </a:t>
            </a:r>
            <a:r>
              <a:rPr lang="en-GB" sz="1200" dirty="0" err="1" smtClean="0"/>
              <a:t>Seaham</a:t>
            </a:r>
            <a:r>
              <a:rPr lang="en-GB" sz="1200" dirty="0" smtClean="0"/>
              <a:t> colliery. Most of the </a:t>
            </a:r>
            <a:r>
              <a:rPr lang="en-GB" sz="1200" dirty="0" err="1" smtClean="0"/>
              <a:t>rockwaste</a:t>
            </a:r>
            <a:r>
              <a:rPr lang="en-GB" sz="1200" dirty="0" smtClean="0"/>
              <a:t> from the pits along the Durham coast got dumped on the beaches.</a:t>
            </a:r>
            <a:endParaRPr lang="en-GB" sz="1200" dirty="0"/>
          </a:p>
        </p:txBody>
      </p:sp>
      <p:sp>
        <p:nvSpPr>
          <p:cNvPr id="13" name="TextBox 12"/>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2399340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115" y="259998"/>
            <a:ext cx="6096000" cy="646331"/>
          </a:xfrm>
          <a:prstGeom prst="rect">
            <a:avLst/>
          </a:prstGeom>
        </p:spPr>
        <p:txBody>
          <a:bodyPr>
            <a:spAutoFit/>
          </a:bodyPr>
          <a:lstStyle/>
          <a:p>
            <a:r>
              <a:rPr lang="en-GB" dirty="0" smtClean="0"/>
              <a:t>2. The Foundations of our landscape</a:t>
            </a:r>
          </a:p>
          <a:p>
            <a:pPr marL="285750" indent="-285750">
              <a:buFont typeface="Arial" panose="020B0604020202020204" pitchFamily="34" charset="0"/>
              <a:buChar char="•"/>
            </a:pPr>
            <a:r>
              <a:rPr lang="en-GB" dirty="0" smtClean="0"/>
              <a:t>Mixed, rocky shoreline</a:t>
            </a:r>
            <a:endParaRPr lang="en-GB" dirty="0"/>
          </a:p>
        </p:txBody>
      </p:sp>
      <p:pic>
        <p:nvPicPr>
          <p:cNvPr id="2" name="Picture 1"/>
          <p:cNvPicPr>
            <a:picLocks noChangeAspect="1"/>
          </p:cNvPicPr>
          <p:nvPr/>
        </p:nvPicPr>
        <p:blipFill>
          <a:blip r:embed="rId2"/>
          <a:stretch>
            <a:fillRect/>
          </a:stretch>
        </p:blipFill>
        <p:spPr>
          <a:xfrm>
            <a:off x="260250" y="908083"/>
            <a:ext cx="5228252" cy="5539588"/>
          </a:xfrm>
          <a:prstGeom prst="rect">
            <a:avLst/>
          </a:prstGeom>
        </p:spPr>
      </p:pic>
      <p:sp>
        <p:nvSpPr>
          <p:cNvPr id="5" name="TextBox 4"/>
          <p:cNvSpPr txBox="1"/>
          <p:nvPr/>
        </p:nvSpPr>
        <p:spPr>
          <a:xfrm>
            <a:off x="3126888" y="6170672"/>
            <a:ext cx="2154821" cy="276999"/>
          </a:xfrm>
          <a:prstGeom prst="rect">
            <a:avLst/>
          </a:prstGeom>
          <a:noFill/>
        </p:spPr>
        <p:txBody>
          <a:bodyPr wrap="none" rtlCol="0">
            <a:spAutoFit/>
          </a:bodyPr>
          <a:lstStyle/>
          <a:p>
            <a:r>
              <a:rPr lang="en-GB" sz="1200" i="1" dirty="0" smtClean="0"/>
              <a:t>©David Roberts/Elena Grimoldi</a:t>
            </a:r>
            <a:endParaRPr lang="en-GB" sz="1200" i="1" dirty="0"/>
          </a:p>
        </p:txBody>
      </p:sp>
      <p:sp>
        <p:nvSpPr>
          <p:cNvPr id="6" name="TextBox 5"/>
          <p:cNvSpPr txBox="1"/>
          <p:nvPr/>
        </p:nvSpPr>
        <p:spPr>
          <a:xfrm>
            <a:off x="1877822" y="5041459"/>
            <a:ext cx="724878" cy="246221"/>
          </a:xfrm>
          <a:prstGeom prst="rect">
            <a:avLst/>
          </a:prstGeom>
          <a:noFill/>
        </p:spPr>
        <p:txBody>
          <a:bodyPr wrap="none" rtlCol="0">
            <a:spAutoFit/>
          </a:bodyPr>
          <a:lstStyle/>
          <a:p>
            <a:r>
              <a:rPr lang="en-GB" sz="1000" dirty="0" smtClean="0"/>
              <a:t>Newcastle</a:t>
            </a:r>
            <a:endParaRPr lang="en-GB" sz="1000" dirty="0"/>
          </a:p>
        </p:txBody>
      </p:sp>
      <p:sp>
        <p:nvSpPr>
          <p:cNvPr id="8" name="TextBox 7"/>
          <p:cNvSpPr txBox="1"/>
          <p:nvPr/>
        </p:nvSpPr>
        <p:spPr>
          <a:xfrm>
            <a:off x="1877822" y="5979111"/>
            <a:ext cx="1042273" cy="246221"/>
          </a:xfrm>
          <a:prstGeom prst="rect">
            <a:avLst/>
          </a:prstGeom>
          <a:noFill/>
        </p:spPr>
        <p:txBody>
          <a:bodyPr wrap="none" rtlCol="0">
            <a:spAutoFit/>
          </a:bodyPr>
          <a:lstStyle/>
          <a:p>
            <a:r>
              <a:rPr lang="en-GB" sz="1000" dirty="0" err="1" smtClean="0"/>
              <a:t>Middlesborough</a:t>
            </a:r>
            <a:endParaRPr lang="en-GB" sz="1000" dirty="0"/>
          </a:p>
        </p:txBody>
      </p:sp>
      <p:sp>
        <p:nvSpPr>
          <p:cNvPr id="9" name="Oval 8"/>
          <p:cNvSpPr/>
          <p:nvPr/>
        </p:nvSpPr>
        <p:spPr>
          <a:xfrm flipH="1">
            <a:off x="2874376" y="6171682"/>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flipH="1">
            <a:off x="2553898" y="5118851"/>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946590" y="4549773"/>
            <a:ext cx="452368" cy="246221"/>
          </a:xfrm>
          <a:prstGeom prst="rect">
            <a:avLst/>
          </a:prstGeom>
          <a:noFill/>
        </p:spPr>
        <p:txBody>
          <a:bodyPr wrap="none" rtlCol="0">
            <a:spAutoFit/>
          </a:bodyPr>
          <a:lstStyle/>
          <a:p>
            <a:r>
              <a:rPr lang="en-GB" sz="1000" dirty="0" smtClean="0"/>
              <a:t>Blyth</a:t>
            </a:r>
            <a:endParaRPr lang="en-GB" sz="1000" dirty="0"/>
          </a:p>
        </p:txBody>
      </p:sp>
      <p:sp>
        <p:nvSpPr>
          <p:cNvPr id="12" name="Oval 11"/>
          <p:cNvSpPr/>
          <p:nvPr/>
        </p:nvSpPr>
        <p:spPr>
          <a:xfrm flipH="1">
            <a:off x="2353239" y="4627165"/>
            <a:ext cx="45719" cy="457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376098" y="4119712"/>
            <a:ext cx="316835" cy="2915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683915" y="882369"/>
            <a:ext cx="6090702" cy="4282201"/>
          </a:xfrm>
          <a:prstGeom prst="rect">
            <a:avLst/>
          </a:prstGeom>
        </p:spPr>
      </p:pic>
      <p:sp>
        <p:nvSpPr>
          <p:cNvPr id="15" name="Rectangle 14"/>
          <p:cNvSpPr/>
          <p:nvPr/>
        </p:nvSpPr>
        <p:spPr>
          <a:xfrm>
            <a:off x="7712758" y="4795994"/>
            <a:ext cx="2411238" cy="246221"/>
          </a:xfrm>
          <a:prstGeom prst="rect">
            <a:avLst/>
          </a:prstGeom>
        </p:spPr>
        <p:txBody>
          <a:bodyPr wrap="none">
            <a:spAutoFit/>
          </a:bodyPr>
          <a:lstStyle/>
          <a:p>
            <a:r>
              <a:rPr lang="en-GB" sz="1000" dirty="0" smtClean="0"/>
              <a:t>© Marine Management Organisation 2018</a:t>
            </a:r>
            <a:endParaRPr lang="en-GB" sz="1000" dirty="0"/>
          </a:p>
        </p:txBody>
      </p:sp>
      <p:sp>
        <p:nvSpPr>
          <p:cNvPr id="16" name="TextBox 15"/>
          <p:cNvSpPr txBox="1"/>
          <p:nvPr/>
        </p:nvSpPr>
        <p:spPr>
          <a:xfrm>
            <a:off x="5705586" y="5200080"/>
            <a:ext cx="6069031" cy="646331"/>
          </a:xfrm>
          <a:prstGeom prst="rect">
            <a:avLst/>
          </a:prstGeom>
          <a:noFill/>
        </p:spPr>
        <p:txBody>
          <a:bodyPr wrap="square" rtlCol="0">
            <a:spAutoFit/>
          </a:bodyPr>
          <a:lstStyle/>
          <a:p>
            <a:pPr marL="171450" indent="-171450">
              <a:buFont typeface="Arial" panose="020B0604020202020204" pitchFamily="34" charset="0"/>
              <a:buChar char="•"/>
            </a:pPr>
            <a:r>
              <a:rPr lang="en-GB" sz="1200" dirty="0" smtClean="0"/>
              <a:t>Much off the near shore areas offshore between the Tyne and Tees are situated in MCA 22.</a:t>
            </a:r>
          </a:p>
          <a:p>
            <a:pPr marL="171450" indent="-171450">
              <a:buFont typeface="Arial" panose="020B0604020202020204" pitchFamily="34" charset="0"/>
              <a:buChar char="•"/>
            </a:pPr>
            <a:r>
              <a:rPr lang="en-GB" sz="1200" dirty="0" smtClean="0"/>
              <a:t>This is a mixed rocky shoreline with Carboniferous and Permian rocks outcropping along the cliffs, in the intertidal zone and sub-tidally on the seabed.</a:t>
            </a:r>
            <a:endParaRPr lang="en-GB" sz="1200" dirty="0"/>
          </a:p>
        </p:txBody>
      </p:sp>
      <p:sp>
        <p:nvSpPr>
          <p:cNvPr id="18" name="TextBox 17"/>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63475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963" t="9414" r="60217" b="25524"/>
          <a:stretch/>
        </p:blipFill>
        <p:spPr>
          <a:xfrm>
            <a:off x="5580090" y="1091682"/>
            <a:ext cx="6329688" cy="4647784"/>
          </a:xfrm>
          <a:prstGeom prst="rect">
            <a:avLst/>
          </a:prstGeom>
        </p:spPr>
      </p:pic>
      <p:sp>
        <p:nvSpPr>
          <p:cNvPr id="4" name="Rectangle 3"/>
          <p:cNvSpPr/>
          <p:nvPr/>
        </p:nvSpPr>
        <p:spPr>
          <a:xfrm>
            <a:off x="407438" y="390626"/>
            <a:ext cx="6096000" cy="646331"/>
          </a:xfrm>
          <a:prstGeom prst="rect">
            <a:avLst/>
          </a:prstGeom>
        </p:spPr>
        <p:txBody>
          <a:bodyPr>
            <a:spAutoFit/>
          </a:bodyPr>
          <a:lstStyle/>
          <a:p>
            <a:r>
              <a:rPr lang="en-GB" dirty="0" smtClean="0"/>
              <a:t>2. The Foundations of our landscape</a:t>
            </a:r>
          </a:p>
          <a:p>
            <a:endParaRPr lang="en-GB" dirty="0" smtClean="0"/>
          </a:p>
        </p:txBody>
      </p:sp>
      <p:pic>
        <p:nvPicPr>
          <p:cNvPr id="5" name="Picture 4"/>
          <p:cNvPicPr>
            <a:picLocks noChangeAspect="1"/>
          </p:cNvPicPr>
          <p:nvPr/>
        </p:nvPicPr>
        <p:blipFill rotWithShape="1">
          <a:blip r:embed="rId3"/>
          <a:srcRect t="1459"/>
          <a:stretch/>
        </p:blipFill>
        <p:spPr>
          <a:xfrm>
            <a:off x="594051" y="1091682"/>
            <a:ext cx="4901680" cy="4647784"/>
          </a:xfrm>
          <a:prstGeom prst="rect">
            <a:avLst/>
          </a:prstGeom>
        </p:spPr>
      </p:pic>
      <p:sp>
        <p:nvSpPr>
          <p:cNvPr id="3" name="Rectangle 2"/>
          <p:cNvSpPr/>
          <p:nvPr/>
        </p:nvSpPr>
        <p:spPr>
          <a:xfrm>
            <a:off x="678410" y="5739466"/>
            <a:ext cx="4725909" cy="338554"/>
          </a:xfrm>
          <a:prstGeom prst="rect">
            <a:avLst/>
          </a:prstGeom>
        </p:spPr>
        <p:txBody>
          <a:bodyPr wrap="none">
            <a:spAutoFit/>
          </a:bodyPr>
          <a:lstStyle/>
          <a:p>
            <a:pPr marL="171450" indent="-171450">
              <a:buFont typeface="Arial" panose="020B0604020202020204" pitchFamily="34" charset="0"/>
              <a:buChar char="•"/>
            </a:pPr>
            <a:r>
              <a:rPr lang="en-GB" sz="1600" dirty="0" smtClean="0"/>
              <a:t>The Carboniferous ‘Reef’  - the rocky seafloor (Blyth)</a:t>
            </a:r>
            <a:endParaRPr lang="en-GB" sz="1600" dirty="0"/>
          </a:p>
        </p:txBody>
      </p:sp>
      <p:sp>
        <p:nvSpPr>
          <p:cNvPr id="8" name="TextBox 7"/>
          <p:cNvSpPr txBox="1"/>
          <p:nvPr/>
        </p:nvSpPr>
        <p:spPr>
          <a:xfrm>
            <a:off x="3340910" y="5462467"/>
            <a:ext cx="2154821" cy="276999"/>
          </a:xfrm>
          <a:prstGeom prst="rect">
            <a:avLst/>
          </a:prstGeom>
          <a:noFill/>
        </p:spPr>
        <p:txBody>
          <a:bodyPr wrap="none" rtlCol="0">
            <a:spAutoFit/>
          </a:bodyPr>
          <a:lstStyle/>
          <a:p>
            <a:r>
              <a:rPr lang="en-GB" sz="1200" i="1" dirty="0" smtClean="0"/>
              <a:t>©David Roberts/Elena Grimoldi</a:t>
            </a:r>
            <a:endParaRPr lang="en-GB" sz="1200" i="1" dirty="0"/>
          </a:p>
        </p:txBody>
      </p:sp>
      <p:sp>
        <p:nvSpPr>
          <p:cNvPr id="9" name="Rectangle 8"/>
          <p:cNvSpPr/>
          <p:nvPr/>
        </p:nvSpPr>
        <p:spPr>
          <a:xfrm>
            <a:off x="5809863" y="5779992"/>
            <a:ext cx="5527523" cy="338554"/>
          </a:xfrm>
          <a:prstGeom prst="rect">
            <a:avLst/>
          </a:prstGeom>
        </p:spPr>
        <p:txBody>
          <a:bodyPr wrap="square">
            <a:spAutoFit/>
          </a:bodyPr>
          <a:lstStyle/>
          <a:p>
            <a:pPr marL="171450" indent="-171450">
              <a:buFont typeface="Arial" panose="020B0604020202020204" pitchFamily="34" charset="0"/>
              <a:buChar char="•"/>
            </a:pPr>
            <a:r>
              <a:rPr lang="en-GB" sz="1600" dirty="0" smtClean="0"/>
              <a:t>Mixed, rocky shoreline  - Permian Mag Limestone (Souter)</a:t>
            </a:r>
            <a:endParaRPr lang="en-GB" sz="1600" dirty="0"/>
          </a:p>
        </p:txBody>
      </p:sp>
      <p:sp>
        <p:nvSpPr>
          <p:cNvPr id="2" name="Rectangle 1"/>
          <p:cNvSpPr/>
          <p:nvPr/>
        </p:nvSpPr>
        <p:spPr>
          <a:xfrm>
            <a:off x="594051" y="738929"/>
            <a:ext cx="11028783" cy="338554"/>
          </a:xfrm>
          <a:prstGeom prst="rect">
            <a:avLst/>
          </a:prstGeom>
        </p:spPr>
        <p:txBody>
          <a:bodyPr wrap="square">
            <a:spAutoFit/>
          </a:bodyPr>
          <a:lstStyle/>
          <a:p>
            <a:pPr marL="171450" lvl="0" indent="-171450">
              <a:buFont typeface="Arial" panose="020B0604020202020204" pitchFamily="34" charset="0"/>
              <a:buChar char="•"/>
            </a:pPr>
            <a:r>
              <a:rPr lang="en-GB" sz="1600">
                <a:solidFill>
                  <a:prstClr val="black"/>
                </a:solidFill>
              </a:rPr>
              <a:t>M</a:t>
            </a:r>
            <a:r>
              <a:rPr lang="en-GB" sz="1600" smtClean="0">
                <a:solidFill>
                  <a:prstClr val="black"/>
                </a:solidFill>
              </a:rPr>
              <a:t>ixed</a:t>
            </a:r>
            <a:r>
              <a:rPr lang="en-GB" sz="1600" dirty="0">
                <a:solidFill>
                  <a:prstClr val="black"/>
                </a:solidFill>
              </a:rPr>
              <a:t>, rocky tidal and subtidal environments </a:t>
            </a:r>
            <a:r>
              <a:rPr lang="en-GB" sz="1600" dirty="0" smtClean="0">
                <a:solidFill>
                  <a:prstClr val="black"/>
                </a:solidFill>
              </a:rPr>
              <a:t>are critical </a:t>
            </a:r>
            <a:r>
              <a:rPr lang="en-GB" sz="1600" dirty="0">
                <a:solidFill>
                  <a:prstClr val="black"/>
                </a:solidFill>
              </a:rPr>
              <a:t>for habitat development, fisheries and recreation.</a:t>
            </a:r>
          </a:p>
        </p:txBody>
      </p:sp>
      <p:sp>
        <p:nvSpPr>
          <p:cNvPr id="12" name="TextBox 11"/>
          <p:cNvSpPr txBox="1"/>
          <p:nvPr/>
        </p:nvSpPr>
        <p:spPr>
          <a:xfrm>
            <a:off x="11217054" y="0"/>
            <a:ext cx="974946" cy="461665"/>
          </a:xfrm>
          <a:prstGeom prst="rect">
            <a:avLst/>
          </a:prstGeom>
          <a:solidFill>
            <a:schemeClr val="bg1">
              <a:lumMod val="75000"/>
            </a:schemeClr>
          </a:solidFill>
        </p:spPr>
        <p:txBody>
          <a:bodyPr wrap="none" rtlCol="0">
            <a:spAutoFit/>
          </a:bodyPr>
          <a:lstStyle/>
          <a:p>
            <a:pPr algn="r"/>
            <a:r>
              <a:rPr lang="en-GB" sz="800" dirty="0" err="1" smtClean="0"/>
              <a:t>SeaScapes</a:t>
            </a:r>
            <a:endParaRPr lang="en-GB" sz="800" dirty="0" smtClean="0"/>
          </a:p>
          <a:p>
            <a:pPr algn="r"/>
            <a:r>
              <a:rPr lang="en-GB" sz="800" b="1" i="1" dirty="0" smtClean="0"/>
              <a:t>Reading the Rocks</a:t>
            </a:r>
          </a:p>
          <a:p>
            <a:pPr algn="r"/>
            <a:r>
              <a:rPr lang="en-GB" sz="800" dirty="0" smtClean="0"/>
              <a:t>A draft story broad</a:t>
            </a:r>
            <a:endParaRPr lang="en-GB" sz="800" dirty="0"/>
          </a:p>
        </p:txBody>
      </p:sp>
    </p:spTree>
    <p:extLst>
      <p:ext uri="{BB962C8B-B14F-4D97-AF65-F5344CB8AC3E}">
        <p14:creationId xmlns:p14="http://schemas.microsoft.com/office/powerpoint/2010/main" val="1197412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71B469A1275D4092A6CEF0610D3B84" ma:contentTypeVersion="12" ma:contentTypeDescription="Create a new document." ma:contentTypeScope="" ma:versionID="e36e66046b1c876c92371efbfacf8dcf">
  <xsd:schema xmlns:xsd="http://www.w3.org/2001/XMLSchema" xmlns:xs="http://www.w3.org/2001/XMLSchema" xmlns:p="http://schemas.microsoft.com/office/2006/metadata/properties" xmlns:ns2="fa030677-85ca-4af8-8a37-36e56aec6a06" xmlns:ns3="5d0c4918-000d-40c2-9f01-eb559cae669d" targetNamespace="http://schemas.microsoft.com/office/2006/metadata/properties" ma:root="true" ma:fieldsID="9fcacd55aca2028bf0d41b3c3e1be295" ns2:_="" ns3:_="">
    <xsd:import namespace="fa030677-85ca-4af8-8a37-36e56aec6a06"/>
    <xsd:import namespace="5d0c4918-000d-40c2-9f01-eb559cae669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30677-85ca-4af8-8a37-36e56aec6a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2ae8497-27e5-4e39-be17-e3d8fc3a9a8a"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0c4918-000d-40c2-9f01-eb559cae669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e49733-0092-418d-a294-2aa6a3904eb9}" ma:internalName="TaxCatchAll" ma:showField="CatchAllData" ma:web="5d0c4918-000d-40c2-9f01-eb559cae66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030677-85ca-4af8-8a37-36e56aec6a06">
      <Terms xmlns="http://schemas.microsoft.com/office/infopath/2007/PartnerControls"/>
    </lcf76f155ced4ddcb4097134ff3c332f>
    <TaxCatchAll xmlns="5d0c4918-000d-40c2-9f01-eb559cae669d" xsi:nil="true"/>
  </documentManagement>
</p:properties>
</file>

<file path=customXml/itemProps1.xml><?xml version="1.0" encoding="utf-8"?>
<ds:datastoreItem xmlns:ds="http://schemas.openxmlformats.org/officeDocument/2006/customXml" ds:itemID="{90E80592-D772-4E7B-B575-37169504B4F2}"/>
</file>

<file path=customXml/itemProps2.xml><?xml version="1.0" encoding="utf-8"?>
<ds:datastoreItem xmlns:ds="http://schemas.openxmlformats.org/officeDocument/2006/customXml" ds:itemID="{DDA08687-F850-441F-965B-27AEB42EF1B6}"/>
</file>

<file path=customXml/itemProps3.xml><?xml version="1.0" encoding="utf-8"?>
<ds:datastoreItem xmlns:ds="http://schemas.openxmlformats.org/officeDocument/2006/customXml" ds:itemID="{0F051D21-4B8F-44C0-B8CE-C91B7C0AAA56}"/>
</file>

<file path=docProps/app.xml><?xml version="1.0" encoding="utf-8"?>
<Properties xmlns="http://schemas.openxmlformats.org/officeDocument/2006/extended-properties" xmlns:vt="http://schemas.openxmlformats.org/officeDocument/2006/docPropsVTypes">
  <TotalTime>700</TotalTime>
  <Words>1435</Words>
  <Application>Microsoft Office PowerPoint</Application>
  <PresentationFormat>Widescreen</PresentationFormat>
  <Paragraphs>273</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DAVE H.</dc:creator>
  <cp:lastModifiedBy>ROBERTS, DAVE H.</cp:lastModifiedBy>
  <cp:revision>58</cp:revision>
  <dcterms:created xsi:type="dcterms:W3CDTF">2019-03-26T15:05:19Z</dcterms:created>
  <dcterms:modified xsi:type="dcterms:W3CDTF">2021-05-07T07:41:19Z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0x0101003B71B469A1275D4092A6CEF0610D3B84</vt:lpwstr>
  </property>
</Properties>
</file>